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sldIdLst>
    <p:sldId id="256" r:id="rId2"/>
    <p:sldId id="257" r:id="rId3"/>
    <p:sldId id="258" r:id="rId4"/>
    <p:sldId id="259" r:id="rId5"/>
    <p:sldId id="260" r:id="rId6"/>
    <p:sldId id="270" r:id="rId7"/>
    <p:sldId id="261" r:id="rId8"/>
    <p:sldId id="262" r:id="rId9"/>
    <p:sldId id="264" r:id="rId10"/>
    <p:sldId id="265" r:id="rId11"/>
    <p:sldId id="266" r:id="rId12"/>
    <p:sldId id="268" r:id="rId13"/>
    <p:sldId id="271" r:id="rId14"/>
    <p:sldId id="272" r:id="rId15"/>
    <p:sldId id="273" r:id="rId16"/>
    <p:sldId id="275" r:id="rId17"/>
    <p:sldId id="276" r:id="rId18"/>
    <p:sldId id="278" r:id="rId19"/>
    <p:sldId id="279" r:id="rId20"/>
    <p:sldId id="274" r:id="rId21"/>
    <p:sldId id="269" r:id="rId22"/>
    <p:sldId id="28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uardo Fernández Aznar" initials="EFA" lastIdx="1" clrIdx="0">
    <p:extLst>
      <p:ext uri="{19B8F6BF-5375-455C-9EA6-DF929625EA0E}">
        <p15:presenceInfo xmlns:p15="http://schemas.microsoft.com/office/powerpoint/2012/main" userId="88151443c055eac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006" autoAdjust="0"/>
  </p:normalViewPr>
  <p:slideViewPr>
    <p:cSldViewPr snapToGrid="0">
      <p:cViewPr varScale="1">
        <p:scale>
          <a:sx n="96" d="100"/>
          <a:sy n="96" d="100"/>
        </p:scale>
        <p:origin x="1092" y="90"/>
      </p:cViewPr>
      <p:guideLst/>
    </p:cSldViewPr>
  </p:slideViewPr>
  <p:notesTextViewPr>
    <p:cViewPr>
      <p:scale>
        <a:sx n="3" d="2"/>
        <a:sy n="3" d="2"/>
      </p:scale>
      <p:origin x="0" y="0"/>
    </p:cViewPr>
  </p:notesTextViewPr>
  <p:notesViewPr>
    <p:cSldViewPr snapToGrid="0">
      <p:cViewPr varScale="1">
        <p:scale>
          <a:sx n="86" d="100"/>
          <a:sy n="86" d="100"/>
        </p:scale>
        <p:origin x="386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361DD0-0C84-4E8E-A9ED-004D88A9AF36}" type="datetimeFigureOut">
              <a:rPr lang="es-ES" smtClean="0"/>
              <a:t>02/05/2023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AF1F8A-4A6C-44B6-9DE9-5250A583BACA}" type="slidenum">
              <a:rPr lang="es-ES" smtClean="0"/>
              <a:t>‹Nº›</a:t>
            </a:fld>
            <a:endParaRPr lang="es-ES"/>
          </a:p>
        </p:txBody>
      </p:sp>
    </p:spTree>
    <p:extLst>
      <p:ext uri="{BB962C8B-B14F-4D97-AF65-F5344CB8AC3E}">
        <p14:creationId xmlns:p14="http://schemas.microsoft.com/office/powerpoint/2010/main" val="349117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 aplicación surge principalmente de mi gusto por la bicicleta de montaña. Me </a:t>
            </a:r>
            <a:r>
              <a:rPr lang="es-ES" dirty="0" err="1"/>
              <a:t>apeteceia</a:t>
            </a:r>
            <a:r>
              <a:rPr lang="es-ES" dirty="0"/>
              <a:t> tener mi propia aplicación móvil, más sencilla e intuitiva que las populares y que me sirviera para guardar el nombre del sendero y su localización principalmente, por eso implementé como función principal la posibilidad de seleccionar la ubicación actual y guardarla vinculada al sendero</a:t>
            </a:r>
          </a:p>
          <a:p>
            <a:r>
              <a:rPr lang="es-ES" dirty="0" err="1"/>
              <a:t>Ademas</a:t>
            </a:r>
            <a:r>
              <a:rPr lang="es-ES" dirty="0"/>
              <a:t> me </a:t>
            </a:r>
            <a:r>
              <a:rPr lang="es-ES" dirty="0" err="1"/>
              <a:t>parerció</a:t>
            </a:r>
            <a:r>
              <a:rPr lang="es-ES" dirty="0"/>
              <a:t> un reto tecnológico interesante poder desarrollar mi propia aplicación </a:t>
            </a:r>
            <a:r>
              <a:rPr lang="es-ES" dirty="0" err="1"/>
              <a:t>movil</a:t>
            </a:r>
            <a:endParaRPr lang="es-ES" dirty="0"/>
          </a:p>
        </p:txBody>
      </p:sp>
      <p:sp>
        <p:nvSpPr>
          <p:cNvPr id="4" name="Marcador de número de diapositiva 3"/>
          <p:cNvSpPr>
            <a:spLocks noGrp="1"/>
          </p:cNvSpPr>
          <p:nvPr>
            <p:ph type="sldNum" sz="quarter" idx="5"/>
          </p:nvPr>
        </p:nvSpPr>
        <p:spPr/>
        <p:txBody>
          <a:bodyPr/>
          <a:lstStyle/>
          <a:p>
            <a:fld id="{18AF1F8A-4A6C-44B6-9DE9-5250A583BACA}" type="slidenum">
              <a:rPr lang="es-ES" smtClean="0"/>
              <a:t>3</a:t>
            </a:fld>
            <a:endParaRPr lang="es-ES"/>
          </a:p>
        </p:txBody>
      </p:sp>
    </p:spTree>
    <p:extLst>
      <p:ext uri="{BB962C8B-B14F-4D97-AF65-F5344CB8AC3E}">
        <p14:creationId xmlns:p14="http://schemas.microsoft.com/office/powerpoint/2010/main" val="2966008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a:t>
            </a:r>
            <a:r>
              <a:rPr lang="es-ES" dirty="0" err="1"/>
              <a:t>realizr</a:t>
            </a:r>
            <a:r>
              <a:rPr lang="es-ES" dirty="0"/>
              <a:t> este proyecto he escogido una metodología ágil, con ella puedo observar el progreso del proyecto y adaptarme a los cambios, algo que me será muy útil ya que me </a:t>
            </a:r>
            <a:r>
              <a:rPr lang="es-ES" dirty="0" err="1"/>
              <a:t>econtraré</a:t>
            </a:r>
            <a:r>
              <a:rPr lang="es-ES" dirty="0"/>
              <a:t> con problemas y cambios de ultima hora</a:t>
            </a:r>
          </a:p>
        </p:txBody>
      </p:sp>
      <p:sp>
        <p:nvSpPr>
          <p:cNvPr id="4" name="Marcador de número de diapositiva 3"/>
          <p:cNvSpPr>
            <a:spLocks noGrp="1"/>
          </p:cNvSpPr>
          <p:nvPr>
            <p:ph type="sldNum" sz="quarter" idx="5"/>
          </p:nvPr>
        </p:nvSpPr>
        <p:spPr/>
        <p:txBody>
          <a:bodyPr/>
          <a:lstStyle/>
          <a:p>
            <a:fld id="{18AF1F8A-4A6C-44B6-9DE9-5250A583BACA}" type="slidenum">
              <a:rPr lang="es-ES" smtClean="0"/>
              <a:t>5</a:t>
            </a:fld>
            <a:endParaRPr lang="es-ES"/>
          </a:p>
        </p:txBody>
      </p:sp>
    </p:spTree>
    <p:extLst>
      <p:ext uri="{BB962C8B-B14F-4D97-AF65-F5344CB8AC3E}">
        <p14:creationId xmlns:p14="http://schemas.microsoft.com/office/powerpoint/2010/main" val="128661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Separar la tabla municipios evita la duplicación de datos de municipios en la tabla sendero y separar la tabla dificultad evita la redundancia de datos de dificultad</a:t>
            </a:r>
          </a:p>
        </p:txBody>
      </p:sp>
      <p:sp>
        <p:nvSpPr>
          <p:cNvPr id="4" name="Marcador de número de diapositiva 3"/>
          <p:cNvSpPr>
            <a:spLocks noGrp="1"/>
          </p:cNvSpPr>
          <p:nvPr>
            <p:ph type="sldNum" sz="quarter" idx="5"/>
          </p:nvPr>
        </p:nvSpPr>
        <p:spPr/>
        <p:txBody>
          <a:bodyPr/>
          <a:lstStyle/>
          <a:p>
            <a:fld id="{18AF1F8A-4A6C-44B6-9DE9-5250A583BACA}" type="slidenum">
              <a:rPr lang="es-ES" smtClean="0"/>
              <a:t>10</a:t>
            </a:fld>
            <a:endParaRPr lang="es-ES"/>
          </a:p>
        </p:txBody>
      </p:sp>
    </p:spTree>
    <p:extLst>
      <p:ext uri="{BB962C8B-B14F-4D97-AF65-F5344CB8AC3E}">
        <p14:creationId xmlns:p14="http://schemas.microsoft.com/office/powerpoint/2010/main" val="2085506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Hemos cogido el diagrama entidad relación y lo hemos transformado a orientado a objetos. Vemos la clase principal, que seria </a:t>
            </a:r>
            <a:r>
              <a:rPr lang="es-ES" dirty="0" err="1"/>
              <a:t>senderoEntidad</a:t>
            </a:r>
            <a:r>
              <a:rPr lang="es-ES" dirty="0"/>
              <a:t> con su </a:t>
            </a:r>
            <a:r>
              <a:rPr lang="es-ES" dirty="0" err="1"/>
              <a:t>interfazDao</a:t>
            </a:r>
            <a:r>
              <a:rPr lang="es-ES" dirty="0"/>
              <a:t>, </a:t>
            </a:r>
            <a:r>
              <a:rPr lang="es-ES" dirty="0" err="1"/>
              <a:t>necesria</a:t>
            </a:r>
            <a:r>
              <a:rPr lang="es-ES" dirty="0"/>
              <a:t> al usar un ORM, esta interfaz actúa como intermediaria entre las entidades y la base de datos proporcionando operaciones </a:t>
            </a:r>
            <a:r>
              <a:rPr lang="es-ES" dirty="0" err="1"/>
              <a:t>crud</a:t>
            </a:r>
            <a:r>
              <a:rPr lang="es-ES" dirty="0"/>
              <a:t> y métodos específicos para acceder y modificar la información almacenada</a:t>
            </a:r>
          </a:p>
        </p:txBody>
      </p:sp>
      <p:sp>
        <p:nvSpPr>
          <p:cNvPr id="4" name="Marcador de número de diapositiva 3"/>
          <p:cNvSpPr>
            <a:spLocks noGrp="1"/>
          </p:cNvSpPr>
          <p:nvPr>
            <p:ph type="sldNum" sz="quarter" idx="5"/>
          </p:nvPr>
        </p:nvSpPr>
        <p:spPr/>
        <p:txBody>
          <a:bodyPr/>
          <a:lstStyle/>
          <a:p>
            <a:fld id="{18AF1F8A-4A6C-44B6-9DE9-5250A583BACA}" type="slidenum">
              <a:rPr lang="es-ES" smtClean="0"/>
              <a:t>12</a:t>
            </a:fld>
            <a:endParaRPr lang="es-ES"/>
          </a:p>
        </p:txBody>
      </p:sp>
    </p:spTree>
    <p:extLst>
      <p:ext uri="{BB962C8B-B14F-4D97-AF65-F5344CB8AC3E}">
        <p14:creationId xmlns:p14="http://schemas.microsoft.com/office/powerpoint/2010/main" val="3874381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He seleccionado algunas clases para mostrar, primero vemos aquí, una </a:t>
            </a:r>
            <a:r>
              <a:rPr lang="es-ES" dirty="0" err="1"/>
              <a:t>entity</a:t>
            </a:r>
            <a:r>
              <a:rPr lang="es-ES" dirty="0"/>
              <a:t> y su </a:t>
            </a:r>
            <a:r>
              <a:rPr lang="es-ES" dirty="0" err="1"/>
              <a:t>dao</a:t>
            </a:r>
            <a:r>
              <a:rPr lang="es-ES" dirty="0"/>
              <a:t> de la </a:t>
            </a:r>
            <a:r>
              <a:rPr lang="es-ES" dirty="0" err="1"/>
              <a:t>database</a:t>
            </a:r>
            <a:r>
              <a:rPr lang="es-ES" dirty="0"/>
              <a:t>, considero que la </a:t>
            </a:r>
            <a:r>
              <a:rPr lang="es-ES" dirty="0" err="1"/>
              <a:t>database</a:t>
            </a:r>
            <a:r>
              <a:rPr lang="es-ES" dirty="0"/>
              <a:t> es el núcleo de mi aplicación. Esta clase sirve para representar la </a:t>
            </a:r>
            <a:r>
              <a:rPr lang="es-ES" dirty="0" err="1"/>
              <a:t>estruvtura</a:t>
            </a:r>
            <a:r>
              <a:rPr lang="es-ES" dirty="0"/>
              <a:t> de una tabla en la base de dato </a:t>
            </a:r>
            <a:r>
              <a:rPr lang="es-ES" dirty="0" err="1"/>
              <a:t>sqlite</a:t>
            </a:r>
            <a:r>
              <a:rPr lang="es-ES" dirty="0"/>
              <a:t> para </a:t>
            </a:r>
            <a:r>
              <a:rPr lang="es-ES" dirty="0" err="1"/>
              <a:t>alamcenar</a:t>
            </a:r>
            <a:r>
              <a:rPr lang="es-ES" dirty="0"/>
              <a:t> la información relacionada con los senderos. Aquí se define su nombre, con sus </a:t>
            </a:r>
            <a:r>
              <a:rPr lang="es-ES" dirty="0" err="1"/>
              <a:t>atributod</a:t>
            </a:r>
            <a:r>
              <a:rPr lang="es-ES" dirty="0"/>
              <a:t> y su clave foránea. Con la interfaz parcelable conseguimos que los objetos de tipo </a:t>
            </a:r>
            <a:r>
              <a:rPr lang="es-ES" dirty="0" err="1"/>
              <a:t>senderoentidad</a:t>
            </a:r>
            <a:r>
              <a:rPr lang="es-ES" dirty="0"/>
              <a:t> se envíen entre componentes de la aplicación a través de un </a:t>
            </a:r>
            <a:r>
              <a:rPr lang="es-ES" dirty="0" err="1"/>
              <a:t>intent</a:t>
            </a:r>
            <a:endParaRPr lang="es-ES" dirty="0"/>
          </a:p>
          <a:p>
            <a:r>
              <a:rPr lang="es-ES" dirty="0"/>
              <a:t>En cuanto la interfaz sendero es la que define como la aplicación interactuará con la base de datos para realizar operaciones CRUD relacionadas con los senderos, aquí definimos las consultas para obtener información con los senderes y su relación con otras entidades. Por ejemplo podemos recuperar el favorito para un determinado usuario</a:t>
            </a:r>
          </a:p>
          <a:p>
            <a:endParaRPr lang="es-ES" dirty="0"/>
          </a:p>
          <a:p>
            <a:endParaRPr lang="es-ES" dirty="0"/>
          </a:p>
        </p:txBody>
      </p:sp>
      <p:sp>
        <p:nvSpPr>
          <p:cNvPr id="4" name="Marcador de número de diapositiva 3"/>
          <p:cNvSpPr>
            <a:spLocks noGrp="1"/>
          </p:cNvSpPr>
          <p:nvPr>
            <p:ph type="sldNum" sz="quarter" idx="5"/>
          </p:nvPr>
        </p:nvSpPr>
        <p:spPr/>
        <p:txBody>
          <a:bodyPr/>
          <a:lstStyle/>
          <a:p>
            <a:fld id="{18AF1F8A-4A6C-44B6-9DE9-5250A583BACA}" type="slidenum">
              <a:rPr lang="es-ES" smtClean="0"/>
              <a:t>15</a:t>
            </a:fld>
            <a:endParaRPr lang="es-ES"/>
          </a:p>
        </p:txBody>
      </p:sp>
    </p:spTree>
    <p:extLst>
      <p:ext uri="{BB962C8B-B14F-4D97-AF65-F5344CB8AC3E}">
        <p14:creationId xmlns:p14="http://schemas.microsoft.com/office/powerpoint/2010/main" val="2203243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 actividad interactúa con un </a:t>
            </a:r>
            <a:r>
              <a:rPr lang="es-ES" dirty="0" err="1"/>
              <a:t>ViewModel</a:t>
            </a:r>
            <a:r>
              <a:rPr lang="es-ES" dirty="0"/>
              <a:t> llamado </a:t>
            </a:r>
            <a:r>
              <a:rPr lang="es-ES" dirty="0" err="1"/>
              <a:t>UsuarioViewModel</a:t>
            </a:r>
            <a:r>
              <a:rPr lang="es-ES" dirty="0"/>
              <a:t>, que maneja la lógica de negocio y las interacciones con la base de datos relacionadas con el registro e inicio de sesión de usuarios.</a:t>
            </a:r>
          </a:p>
          <a:p>
            <a:endParaRPr lang="es-ES" dirty="0"/>
          </a:p>
          <a:p>
            <a:r>
              <a:rPr lang="es-ES" dirty="0"/>
              <a:t>Cuando un usuario completa el formulario de registro e intenta registrarse, </a:t>
            </a:r>
            <a:r>
              <a:rPr lang="es-ES" dirty="0" err="1"/>
              <a:t>RegisterActivity</a:t>
            </a:r>
            <a:r>
              <a:rPr lang="es-ES" dirty="0"/>
              <a:t> llama a la función </a:t>
            </a:r>
            <a:r>
              <a:rPr lang="es-ES" dirty="0" err="1"/>
              <a:t>save</a:t>
            </a:r>
            <a:r>
              <a:rPr lang="es-ES" dirty="0"/>
              <a:t>() del </a:t>
            </a:r>
            <a:r>
              <a:rPr lang="es-ES" dirty="0" err="1"/>
              <a:t>UsuarioViewModel</a:t>
            </a:r>
            <a:r>
              <a:rPr lang="es-ES" dirty="0"/>
              <a:t>. Esta función intenta guardar el nuevo usuario en la base de datos y devuelve un objeto </a:t>
            </a:r>
            <a:r>
              <a:rPr lang="es-ES" dirty="0" err="1"/>
              <a:t>MutableLiveData</a:t>
            </a:r>
            <a:r>
              <a:rPr lang="es-ES" dirty="0"/>
              <a:t>&lt;</a:t>
            </a:r>
            <a:r>
              <a:rPr lang="es-ES" dirty="0" err="1"/>
              <a:t>Boolean</a:t>
            </a:r>
            <a:r>
              <a:rPr lang="es-ES" dirty="0"/>
              <a:t>&gt; que nos permite observar el resultado de la operación de guardado. Si el registro es exitoso, llevamos al usuario a la pantalla principal de la aplicación.</a:t>
            </a:r>
          </a:p>
          <a:p>
            <a:endParaRPr lang="es-ES" dirty="0"/>
          </a:p>
          <a:p>
            <a:r>
              <a:rPr lang="es-ES" dirty="0"/>
              <a:t>El </a:t>
            </a:r>
            <a:r>
              <a:rPr lang="es-ES" dirty="0" err="1"/>
              <a:t>UsuarioViewModel</a:t>
            </a:r>
            <a:r>
              <a:rPr lang="es-ES" dirty="0"/>
              <a:t> también cuenta con una función </a:t>
            </a:r>
            <a:r>
              <a:rPr lang="es-ES" dirty="0" err="1"/>
              <a:t>login</a:t>
            </a:r>
            <a:r>
              <a:rPr lang="es-ES" dirty="0"/>
              <a:t>() para verificar las credenciales de un usuario al intentar iniciar sesión. Esta función devuelve un objeto </a:t>
            </a:r>
            <a:r>
              <a:rPr lang="es-ES" dirty="0" err="1"/>
              <a:t>MutableLiveData</a:t>
            </a:r>
            <a:r>
              <a:rPr lang="es-ES" dirty="0"/>
              <a:t>&lt;</a:t>
            </a:r>
            <a:r>
              <a:rPr lang="es-ES" dirty="0" err="1"/>
              <a:t>Result</a:t>
            </a:r>
            <a:r>
              <a:rPr lang="es-ES" dirty="0"/>
              <a:t>&gt;, que contiene un resultado booleano y un mensaje opcional que indica si el inicio de sesión fue exitoso o fallido.</a:t>
            </a:r>
          </a:p>
        </p:txBody>
      </p:sp>
      <p:sp>
        <p:nvSpPr>
          <p:cNvPr id="4" name="Marcador de número de diapositiva 3"/>
          <p:cNvSpPr>
            <a:spLocks noGrp="1"/>
          </p:cNvSpPr>
          <p:nvPr>
            <p:ph type="sldNum" sz="quarter" idx="5"/>
          </p:nvPr>
        </p:nvSpPr>
        <p:spPr/>
        <p:txBody>
          <a:bodyPr/>
          <a:lstStyle/>
          <a:p>
            <a:fld id="{18AF1F8A-4A6C-44B6-9DE9-5250A583BACA}" type="slidenum">
              <a:rPr lang="es-ES" smtClean="0"/>
              <a:t>16</a:t>
            </a:fld>
            <a:endParaRPr lang="es-ES"/>
          </a:p>
        </p:txBody>
      </p:sp>
    </p:spTree>
    <p:extLst>
      <p:ext uri="{BB962C8B-B14F-4D97-AF65-F5344CB8AC3E}">
        <p14:creationId xmlns:p14="http://schemas.microsoft.com/office/powerpoint/2010/main" val="633977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Sirve para gestionar y mostrar los atributos del sendero o senderos en la vista principal.  Haciendo uso del </a:t>
            </a:r>
            <a:r>
              <a:rPr lang="es-ES" dirty="0" err="1"/>
              <a:t>viewHolder</a:t>
            </a:r>
            <a:r>
              <a:rPr lang="es-ES" dirty="0"/>
              <a:t> creamos cada una de las tarjetas que se van a crear en el dispositivo, se recupera la información de la base de datos de cada una de las tarjetas y se muestran en esta vista, además se crean al gunas funcionalidades en esta vista a través del </a:t>
            </a:r>
            <a:r>
              <a:rPr lang="es-ES" dirty="0" err="1"/>
              <a:t>setOnClicListener</a:t>
            </a:r>
            <a:r>
              <a:rPr lang="es-ES" dirty="0"/>
              <a:t>, como por ejemplo en nuestro caso, acceder a la ubicación del sendero, editar o marcar</a:t>
            </a:r>
          </a:p>
        </p:txBody>
      </p:sp>
      <p:sp>
        <p:nvSpPr>
          <p:cNvPr id="4" name="Marcador de número de diapositiva 3"/>
          <p:cNvSpPr>
            <a:spLocks noGrp="1"/>
          </p:cNvSpPr>
          <p:nvPr>
            <p:ph type="sldNum" sz="quarter" idx="5"/>
          </p:nvPr>
        </p:nvSpPr>
        <p:spPr/>
        <p:txBody>
          <a:bodyPr/>
          <a:lstStyle/>
          <a:p>
            <a:fld id="{18AF1F8A-4A6C-44B6-9DE9-5250A583BACA}" type="slidenum">
              <a:rPr lang="es-ES" smtClean="0"/>
              <a:t>17</a:t>
            </a:fld>
            <a:endParaRPr lang="es-ES"/>
          </a:p>
        </p:txBody>
      </p:sp>
    </p:spTree>
    <p:extLst>
      <p:ext uri="{BB962C8B-B14F-4D97-AF65-F5344CB8AC3E}">
        <p14:creationId xmlns:p14="http://schemas.microsoft.com/office/powerpoint/2010/main" val="403367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Aquí nos centramos en la parte de </a:t>
            </a:r>
            <a:r>
              <a:rPr lang="es-ES" dirty="0" err="1"/>
              <a:t>guasrdar</a:t>
            </a:r>
            <a:r>
              <a:rPr lang="es-ES" dirty="0"/>
              <a:t> los datos introducidos por el usuario, se obtienen los datos del campo de texto de la interfaz de usuario, se hacen operaciones de validación y si todos los campos están completos, se crea un objeto </a:t>
            </a:r>
            <a:r>
              <a:rPr lang="es-ES" dirty="0" err="1"/>
              <a:t>SenderoEntidad</a:t>
            </a:r>
            <a:r>
              <a:rPr lang="es-ES" dirty="0"/>
              <a:t> donde se </a:t>
            </a:r>
            <a:r>
              <a:rPr lang="es-ES" dirty="0" err="1"/>
              <a:t>guardadn</a:t>
            </a:r>
            <a:r>
              <a:rPr lang="es-ES" dirty="0"/>
              <a:t> el sendero </a:t>
            </a:r>
            <a:r>
              <a:rPr lang="es-ES" dirty="0" err="1"/>
              <a:t>ocn</a:t>
            </a:r>
            <a:r>
              <a:rPr lang="es-ES" dirty="0"/>
              <a:t> todos sus atributos. </a:t>
            </a:r>
            <a:br>
              <a:rPr lang="es-ES" dirty="0"/>
            </a:br>
            <a:r>
              <a:rPr lang="es-ES" dirty="0"/>
              <a:t>Por otro lado, aquí vemos como </a:t>
            </a:r>
            <a:r>
              <a:rPr lang="es-ES" dirty="0" err="1"/>
              <a:t>implemetamos</a:t>
            </a:r>
            <a:r>
              <a:rPr lang="es-ES" dirty="0"/>
              <a:t> la funcionalidad de buscar un lugar en el mapa que ofrece Google places. </a:t>
            </a:r>
            <a:r>
              <a:rPr lang="es-ES" dirty="0" err="1"/>
              <a:t>Tambien</a:t>
            </a:r>
            <a:r>
              <a:rPr lang="es-ES" dirty="0"/>
              <a:t> mediante la biblioteca Dexter solicitamos permisos de ubicación para poder obtener la ubicación actual del usuario</a:t>
            </a:r>
          </a:p>
        </p:txBody>
      </p:sp>
      <p:sp>
        <p:nvSpPr>
          <p:cNvPr id="4" name="Marcador de número de diapositiva 3"/>
          <p:cNvSpPr>
            <a:spLocks noGrp="1"/>
          </p:cNvSpPr>
          <p:nvPr>
            <p:ph type="sldNum" sz="quarter" idx="5"/>
          </p:nvPr>
        </p:nvSpPr>
        <p:spPr/>
        <p:txBody>
          <a:bodyPr/>
          <a:lstStyle/>
          <a:p>
            <a:fld id="{18AF1F8A-4A6C-44B6-9DE9-5250A583BACA}" type="slidenum">
              <a:rPr lang="es-ES" smtClean="0"/>
              <a:t>18</a:t>
            </a:fld>
            <a:endParaRPr lang="es-ES"/>
          </a:p>
        </p:txBody>
      </p:sp>
    </p:spTree>
    <p:extLst>
      <p:ext uri="{BB962C8B-B14F-4D97-AF65-F5344CB8AC3E}">
        <p14:creationId xmlns:p14="http://schemas.microsoft.com/office/powerpoint/2010/main" val="3024289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clase </a:t>
            </a:r>
            <a:r>
              <a:rPr lang="es-ES" dirty="0" err="1"/>
              <a:t>geocoder</a:t>
            </a:r>
            <a:r>
              <a:rPr lang="es-ES" dirty="0"/>
              <a:t> nos permite obtener las direcciones a partir de las coordenadas</a:t>
            </a:r>
          </a:p>
          <a:p>
            <a:r>
              <a:rPr lang="es-ES" dirty="0"/>
              <a:t>Con la función </a:t>
            </a:r>
            <a:r>
              <a:rPr lang="es-ES" dirty="0" err="1"/>
              <a:t>getlocationcallback</a:t>
            </a:r>
            <a:r>
              <a:rPr lang="es-ES" dirty="0"/>
              <a:t> se obtienen las </a:t>
            </a:r>
            <a:r>
              <a:rPr lang="es-ES" dirty="0" err="1"/>
              <a:t>cariables</a:t>
            </a:r>
            <a:r>
              <a:rPr lang="es-ES" dirty="0"/>
              <a:t> de latitud y longitud y se actualiza el campo ubicación en la interfaz de usuario con la dirección obtenida</a:t>
            </a:r>
          </a:p>
        </p:txBody>
      </p:sp>
      <p:sp>
        <p:nvSpPr>
          <p:cNvPr id="4" name="Marcador de número de diapositiva 3"/>
          <p:cNvSpPr>
            <a:spLocks noGrp="1"/>
          </p:cNvSpPr>
          <p:nvPr>
            <p:ph type="sldNum" sz="quarter" idx="5"/>
          </p:nvPr>
        </p:nvSpPr>
        <p:spPr/>
        <p:txBody>
          <a:bodyPr/>
          <a:lstStyle/>
          <a:p>
            <a:fld id="{18AF1F8A-4A6C-44B6-9DE9-5250A583BACA}" type="slidenum">
              <a:rPr lang="es-ES" smtClean="0"/>
              <a:t>19</a:t>
            </a:fld>
            <a:endParaRPr lang="es-ES"/>
          </a:p>
        </p:txBody>
      </p:sp>
    </p:spTree>
    <p:extLst>
      <p:ext uri="{BB962C8B-B14F-4D97-AF65-F5344CB8AC3E}">
        <p14:creationId xmlns:p14="http://schemas.microsoft.com/office/powerpoint/2010/main" val="1918613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2A54C80-263E-416B-A8E0-580EDEADCBDC}" type="datetimeFigureOut">
              <a:rPr lang="en-US" dirty="0"/>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5/2/2023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3.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FD59660-E5BE-068E-491D-0839737391F2}"/>
              </a:ext>
            </a:extLst>
          </p:cNvPr>
          <p:cNvPicPr>
            <a:picLocks noChangeAspect="1"/>
          </p:cNvPicPr>
          <p:nvPr/>
        </p:nvPicPr>
        <p:blipFill>
          <a:blip r:embed="rId2"/>
          <a:stretch>
            <a:fillRect/>
          </a:stretch>
        </p:blipFill>
        <p:spPr>
          <a:xfrm>
            <a:off x="2660837" y="-38100"/>
            <a:ext cx="6153150" cy="3467100"/>
          </a:xfrm>
          <a:prstGeom prst="rect">
            <a:avLst/>
          </a:prstGeom>
        </p:spPr>
      </p:pic>
      <p:sp>
        <p:nvSpPr>
          <p:cNvPr id="2" name="Título 1">
            <a:extLst>
              <a:ext uri="{FF2B5EF4-FFF2-40B4-BE49-F238E27FC236}">
                <a16:creationId xmlns:a16="http://schemas.microsoft.com/office/drawing/2014/main" id="{B0A505B6-2E76-101C-886D-8125612B45D1}"/>
              </a:ext>
            </a:extLst>
          </p:cNvPr>
          <p:cNvSpPr>
            <a:spLocks noGrp="1"/>
          </p:cNvSpPr>
          <p:nvPr>
            <p:ph type="ctrTitle"/>
          </p:nvPr>
        </p:nvSpPr>
        <p:spPr>
          <a:xfrm>
            <a:off x="1507067" y="2818122"/>
            <a:ext cx="7766936" cy="1646302"/>
          </a:xfrm>
        </p:spPr>
        <p:txBody>
          <a:bodyPr/>
          <a:lstStyle/>
          <a:p>
            <a:r>
              <a:rPr lang="es-ES" dirty="0"/>
              <a:t>Senderos Sierra Morena</a:t>
            </a:r>
          </a:p>
        </p:txBody>
      </p:sp>
      <p:sp>
        <p:nvSpPr>
          <p:cNvPr id="3" name="Subtítulo 2">
            <a:extLst>
              <a:ext uri="{FF2B5EF4-FFF2-40B4-BE49-F238E27FC236}">
                <a16:creationId xmlns:a16="http://schemas.microsoft.com/office/drawing/2014/main" id="{7ACAC056-DC68-8B5B-52A5-FA130BFBAAB4}"/>
              </a:ext>
            </a:extLst>
          </p:cNvPr>
          <p:cNvSpPr>
            <a:spLocks noGrp="1"/>
          </p:cNvSpPr>
          <p:nvPr>
            <p:ph type="subTitle" idx="1"/>
          </p:nvPr>
        </p:nvSpPr>
        <p:spPr>
          <a:xfrm>
            <a:off x="5576047" y="4490104"/>
            <a:ext cx="3697956" cy="1646302"/>
          </a:xfrm>
        </p:spPr>
        <p:txBody>
          <a:bodyPr>
            <a:normAutofit/>
          </a:bodyPr>
          <a:lstStyle/>
          <a:p>
            <a:r>
              <a:rPr lang="es-ES" dirty="0"/>
              <a:t>Autor: Eduardo Fernández Aznar</a:t>
            </a:r>
          </a:p>
          <a:p>
            <a:r>
              <a:rPr lang="es-ES" dirty="0"/>
              <a:t>Tutor: Mario Gago</a:t>
            </a:r>
          </a:p>
          <a:p>
            <a:r>
              <a:rPr lang="es-ES" dirty="0"/>
              <a:t>Fecha de entrega: 02/05/2023</a:t>
            </a:r>
          </a:p>
          <a:p>
            <a:r>
              <a:rPr lang="es-ES" dirty="0"/>
              <a:t>Convocatoria: 2s – 2022/2023</a:t>
            </a:r>
          </a:p>
        </p:txBody>
      </p:sp>
      <p:pic>
        <p:nvPicPr>
          <p:cNvPr id="6" name="Imagen 5">
            <a:extLst>
              <a:ext uri="{FF2B5EF4-FFF2-40B4-BE49-F238E27FC236}">
                <a16:creationId xmlns:a16="http://schemas.microsoft.com/office/drawing/2014/main" id="{9B96576C-BFCE-A98C-6676-B58B6B30EEE0}"/>
              </a:ext>
            </a:extLst>
          </p:cNvPr>
          <p:cNvPicPr>
            <a:picLocks noChangeAspect="1"/>
          </p:cNvPicPr>
          <p:nvPr/>
        </p:nvPicPr>
        <p:blipFill>
          <a:blip r:embed="rId3"/>
          <a:stretch>
            <a:fillRect/>
          </a:stretch>
        </p:blipFill>
        <p:spPr>
          <a:xfrm>
            <a:off x="1003005" y="4424052"/>
            <a:ext cx="4573042" cy="1778405"/>
          </a:xfrm>
          <a:prstGeom prst="rect">
            <a:avLst/>
          </a:prstGeom>
        </p:spPr>
      </p:pic>
    </p:spTree>
    <p:extLst>
      <p:ext uri="{BB962C8B-B14F-4D97-AF65-F5344CB8AC3E}">
        <p14:creationId xmlns:p14="http://schemas.microsoft.com/office/powerpoint/2010/main" val="2546198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ED34D12-E40E-BA29-9060-497C82944DBA}"/>
              </a:ext>
            </a:extLst>
          </p:cNvPr>
          <p:cNvSpPr>
            <a:spLocks noGrp="1"/>
          </p:cNvSpPr>
          <p:nvPr>
            <p:ph type="title"/>
          </p:nvPr>
        </p:nvSpPr>
        <p:spPr>
          <a:xfrm>
            <a:off x="4956984" y="291419"/>
            <a:ext cx="7235016" cy="692302"/>
          </a:xfrm>
        </p:spPr>
        <p:txBody>
          <a:bodyPr>
            <a:normAutofit/>
          </a:bodyPr>
          <a:lstStyle/>
          <a:p>
            <a:r>
              <a:rPr lang="es-ES" sz="2800" dirty="0">
                <a:solidFill>
                  <a:schemeClr val="accent2">
                    <a:lumMod val="75000"/>
                  </a:schemeClr>
                </a:solidFill>
              </a:rPr>
              <a:t>Diagrama Entidad-Relación</a:t>
            </a:r>
          </a:p>
        </p:txBody>
      </p:sp>
      <p:pic>
        <p:nvPicPr>
          <p:cNvPr id="13" name="Gráfico 12">
            <a:extLst>
              <a:ext uri="{FF2B5EF4-FFF2-40B4-BE49-F238E27FC236}">
                <a16:creationId xmlns:a16="http://schemas.microsoft.com/office/drawing/2014/main" id="{BEDF1B5C-9139-9C73-4C40-27422F5A32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7265" y="3433193"/>
            <a:ext cx="5503335" cy="3273450"/>
          </a:xfrm>
          <a:prstGeom prst="rect">
            <a:avLst/>
          </a:prstGeom>
        </p:spPr>
      </p:pic>
      <p:pic>
        <p:nvPicPr>
          <p:cNvPr id="17" name="Marcador de contenido 16">
            <a:extLst>
              <a:ext uri="{FF2B5EF4-FFF2-40B4-BE49-F238E27FC236}">
                <a16:creationId xmlns:a16="http://schemas.microsoft.com/office/drawing/2014/main" id="{1CD4B81C-E37D-0703-A1B9-1971B5DCF4EC}"/>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75723" y="469813"/>
            <a:ext cx="5755734" cy="6380468"/>
          </a:xfrm>
        </p:spPr>
      </p:pic>
      <p:pic>
        <p:nvPicPr>
          <p:cNvPr id="9220" name="Picture 4">
            <a:extLst>
              <a:ext uri="{FF2B5EF4-FFF2-40B4-BE49-F238E27FC236}">
                <a16:creationId xmlns:a16="http://schemas.microsoft.com/office/drawing/2014/main" id="{4CDC4616-C435-6671-B668-C904FCED4B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37800" y="5767917"/>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448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A178C3-D744-6A5A-D8C8-125CAEC6E98B}"/>
              </a:ext>
            </a:extLst>
          </p:cNvPr>
          <p:cNvSpPr>
            <a:spLocks noGrp="1"/>
          </p:cNvSpPr>
          <p:nvPr>
            <p:ph type="title"/>
          </p:nvPr>
        </p:nvSpPr>
        <p:spPr>
          <a:xfrm>
            <a:off x="6587068" y="577758"/>
            <a:ext cx="2997199" cy="723445"/>
          </a:xfrm>
        </p:spPr>
        <p:txBody>
          <a:bodyPr>
            <a:normAutofit fontScale="90000"/>
          </a:bodyPr>
          <a:lstStyle/>
          <a:p>
            <a:r>
              <a:rPr lang="es-ES" dirty="0"/>
              <a:t>Diagrama Casos de Uso</a:t>
            </a:r>
          </a:p>
        </p:txBody>
      </p:sp>
      <p:pic>
        <p:nvPicPr>
          <p:cNvPr id="7" name="Marcador de contenido 6">
            <a:extLst>
              <a:ext uri="{FF2B5EF4-FFF2-40B4-BE49-F238E27FC236}">
                <a16:creationId xmlns:a16="http://schemas.microsoft.com/office/drawing/2014/main" id="{6D1E521C-1918-04A8-983B-F0F52B8B7681}"/>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93133" y="223912"/>
            <a:ext cx="6852529" cy="6320821"/>
          </a:xfrm>
        </p:spPr>
      </p:pic>
      <p:pic>
        <p:nvPicPr>
          <p:cNvPr id="8194" name="Picture 2">
            <a:extLst>
              <a:ext uri="{FF2B5EF4-FFF2-40B4-BE49-F238E27FC236}">
                <a16:creationId xmlns:a16="http://schemas.microsoft.com/office/drawing/2014/main" id="{2C5B4F09-E5AF-FC8F-FDA7-5290B1F4A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933" y="5590117"/>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976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F6C622-DBF6-3898-1C12-CB0A8A022D1E}"/>
              </a:ext>
            </a:extLst>
          </p:cNvPr>
          <p:cNvSpPr>
            <a:spLocks noGrp="1"/>
          </p:cNvSpPr>
          <p:nvPr>
            <p:ph type="title"/>
          </p:nvPr>
        </p:nvSpPr>
        <p:spPr>
          <a:xfrm>
            <a:off x="184276" y="349622"/>
            <a:ext cx="3854528" cy="598647"/>
          </a:xfrm>
        </p:spPr>
        <p:txBody>
          <a:bodyPr>
            <a:normAutofit/>
          </a:bodyPr>
          <a:lstStyle/>
          <a:p>
            <a:r>
              <a:rPr lang="es-ES" sz="2400" dirty="0"/>
              <a:t>Diagrama de Clases</a:t>
            </a:r>
          </a:p>
        </p:txBody>
      </p:sp>
      <p:pic>
        <p:nvPicPr>
          <p:cNvPr id="6" name="Marcador de contenido 5">
            <a:extLst>
              <a:ext uri="{FF2B5EF4-FFF2-40B4-BE49-F238E27FC236}">
                <a16:creationId xmlns:a16="http://schemas.microsoft.com/office/drawing/2014/main" id="{0B12E45D-4C60-7D64-E809-ABD5E9D5F91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84275" y="956599"/>
            <a:ext cx="8959725" cy="5796819"/>
          </a:xfrm>
        </p:spPr>
      </p:pic>
      <p:pic>
        <p:nvPicPr>
          <p:cNvPr id="7170" name="Picture 2">
            <a:extLst>
              <a:ext uri="{FF2B5EF4-FFF2-40B4-BE49-F238E27FC236}">
                <a16:creationId xmlns:a16="http://schemas.microsoft.com/office/drawing/2014/main" id="{44F3592A-4353-3C0C-B7E5-D82C572FC4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7066" y="5734050"/>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807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9F1AD9-00FB-1CEE-1365-19F063ED9CA7}"/>
              </a:ext>
            </a:extLst>
          </p:cNvPr>
          <p:cNvSpPr>
            <a:spLocks noGrp="1"/>
          </p:cNvSpPr>
          <p:nvPr>
            <p:ph type="title"/>
          </p:nvPr>
        </p:nvSpPr>
        <p:spPr>
          <a:xfrm>
            <a:off x="465667" y="321733"/>
            <a:ext cx="6739465" cy="605364"/>
          </a:xfrm>
        </p:spPr>
        <p:txBody>
          <a:bodyPr>
            <a:normAutofit fontScale="90000"/>
          </a:bodyPr>
          <a:lstStyle/>
          <a:p>
            <a:r>
              <a:rPr lang="es-ES" sz="3600" dirty="0"/>
              <a:t>Diseño del proyecto</a:t>
            </a:r>
          </a:p>
        </p:txBody>
      </p:sp>
      <p:pic>
        <p:nvPicPr>
          <p:cNvPr id="6" name="Marcador de contenido 5">
            <a:extLst>
              <a:ext uri="{FF2B5EF4-FFF2-40B4-BE49-F238E27FC236}">
                <a16:creationId xmlns:a16="http://schemas.microsoft.com/office/drawing/2014/main" id="{46976669-EE82-E5AC-542D-4F02E2D562C1}"/>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811887" y="1082675"/>
            <a:ext cx="4524864" cy="5526088"/>
          </a:xfrm>
        </p:spPr>
      </p:pic>
      <p:pic>
        <p:nvPicPr>
          <p:cNvPr id="6146" name="Picture 2">
            <a:extLst>
              <a:ext uri="{FF2B5EF4-FFF2-40B4-BE49-F238E27FC236}">
                <a16:creationId xmlns:a16="http://schemas.microsoft.com/office/drawing/2014/main" id="{1B27364D-B320-AD62-5327-2EAA219D96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0113" y="5700184"/>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903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E7F93E-8DCB-0E0E-6F63-0F2B250DAC92}"/>
              </a:ext>
            </a:extLst>
          </p:cNvPr>
          <p:cNvSpPr>
            <a:spLocks noGrp="1"/>
          </p:cNvSpPr>
          <p:nvPr>
            <p:ph type="title"/>
          </p:nvPr>
        </p:nvSpPr>
        <p:spPr>
          <a:xfrm>
            <a:off x="194733" y="514924"/>
            <a:ext cx="8830734" cy="484146"/>
          </a:xfrm>
        </p:spPr>
        <p:txBody>
          <a:bodyPr>
            <a:noAutofit/>
          </a:bodyPr>
          <a:lstStyle/>
          <a:p>
            <a:r>
              <a:rPr lang="es-ES" sz="2800" dirty="0"/>
              <a:t>Organización archivos y carpetas</a:t>
            </a:r>
          </a:p>
        </p:txBody>
      </p:sp>
      <p:pic>
        <p:nvPicPr>
          <p:cNvPr id="6" name="Marcador de contenido 5">
            <a:extLst>
              <a:ext uri="{FF2B5EF4-FFF2-40B4-BE49-F238E27FC236}">
                <a16:creationId xmlns:a16="http://schemas.microsoft.com/office/drawing/2014/main" id="{B1FDB2E2-1295-00EC-4BF2-71B8279DB00D}"/>
              </a:ext>
            </a:extLst>
          </p:cNvPr>
          <p:cNvPicPr>
            <a:picLocks noGrp="1" noChangeAspect="1"/>
          </p:cNvPicPr>
          <p:nvPr>
            <p:ph idx="1"/>
          </p:nvPr>
        </p:nvPicPr>
        <p:blipFill>
          <a:blip r:embed="rId2"/>
          <a:stretch>
            <a:fillRect/>
          </a:stretch>
        </p:blipFill>
        <p:spPr>
          <a:xfrm>
            <a:off x="5903884" y="820738"/>
            <a:ext cx="2461183" cy="5430027"/>
          </a:xfrm>
        </p:spPr>
      </p:pic>
      <p:sp>
        <p:nvSpPr>
          <p:cNvPr id="7" name="Título 1">
            <a:extLst>
              <a:ext uri="{FF2B5EF4-FFF2-40B4-BE49-F238E27FC236}">
                <a16:creationId xmlns:a16="http://schemas.microsoft.com/office/drawing/2014/main" id="{2E8817B7-B9D3-7DBD-D81B-AAA7F4C37438}"/>
              </a:ext>
            </a:extLst>
          </p:cNvPr>
          <p:cNvSpPr txBox="1">
            <a:spLocks/>
          </p:cNvSpPr>
          <p:nvPr/>
        </p:nvSpPr>
        <p:spPr>
          <a:xfrm>
            <a:off x="364067" y="1491317"/>
            <a:ext cx="4038600" cy="14224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400" dirty="0">
                <a:solidFill>
                  <a:schemeClr val="accent2">
                    <a:lumMod val="75000"/>
                  </a:schemeClr>
                </a:solidFill>
              </a:rPr>
              <a:t>Cuatro carpetas principales</a:t>
            </a:r>
          </a:p>
          <a:p>
            <a:r>
              <a:rPr lang="es-ES" sz="2400" dirty="0">
                <a:solidFill>
                  <a:schemeClr val="accent2">
                    <a:lumMod val="75000"/>
                  </a:schemeClr>
                </a:solidFill>
              </a:rPr>
              <a:t>Para una organización fácil de entender</a:t>
            </a:r>
          </a:p>
        </p:txBody>
      </p:sp>
      <p:pic>
        <p:nvPicPr>
          <p:cNvPr id="5122" name="Picture 2">
            <a:extLst>
              <a:ext uri="{FF2B5EF4-FFF2-40B4-BE49-F238E27FC236}">
                <a16:creationId xmlns:a16="http://schemas.microsoft.com/office/drawing/2014/main" id="{E6700AAA-0D40-418C-CBD1-EE020A30D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9333" y="5888815"/>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752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49593-BDB3-B191-69C2-8FC08E819899}"/>
              </a:ext>
            </a:extLst>
          </p:cNvPr>
          <p:cNvSpPr>
            <a:spLocks noGrp="1"/>
          </p:cNvSpPr>
          <p:nvPr>
            <p:ph type="title"/>
          </p:nvPr>
        </p:nvSpPr>
        <p:spPr/>
        <p:txBody>
          <a:bodyPr/>
          <a:lstStyle/>
          <a:p>
            <a:r>
              <a:rPr lang="es-ES" dirty="0" err="1"/>
              <a:t>Database</a:t>
            </a:r>
            <a:endParaRPr lang="es-ES" dirty="0"/>
          </a:p>
        </p:txBody>
      </p:sp>
      <p:pic>
        <p:nvPicPr>
          <p:cNvPr id="16" name="Marcador de contenido 15">
            <a:extLst>
              <a:ext uri="{FF2B5EF4-FFF2-40B4-BE49-F238E27FC236}">
                <a16:creationId xmlns:a16="http://schemas.microsoft.com/office/drawing/2014/main" id="{2A84A8E1-E179-7E37-FDDA-B61EA4799571}"/>
              </a:ext>
            </a:extLst>
          </p:cNvPr>
          <p:cNvPicPr>
            <a:picLocks noGrp="1" noChangeAspect="1"/>
          </p:cNvPicPr>
          <p:nvPr>
            <p:ph sz="quarter" idx="4"/>
          </p:nvPr>
        </p:nvPicPr>
        <p:blipFill>
          <a:blip r:embed="rId3"/>
          <a:stretch>
            <a:fillRect/>
          </a:stretch>
        </p:blipFill>
        <p:spPr>
          <a:xfrm>
            <a:off x="5216968" y="1256449"/>
            <a:ext cx="5992899" cy="5317811"/>
          </a:xfrm>
        </p:spPr>
      </p:pic>
      <p:pic>
        <p:nvPicPr>
          <p:cNvPr id="14" name="Marcador de contenido 13">
            <a:extLst>
              <a:ext uri="{FF2B5EF4-FFF2-40B4-BE49-F238E27FC236}">
                <a16:creationId xmlns:a16="http://schemas.microsoft.com/office/drawing/2014/main" id="{42C5B7DA-75F3-5738-1F3C-B8A6CA60E6B2}"/>
              </a:ext>
            </a:extLst>
          </p:cNvPr>
          <p:cNvPicPr>
            <a:picLocks noGrp="1" noChangeAspect="1"/>
          </p:cNvPicPr>
          <p:nvPr>
            <p:ph sz="half" idx="2"/>
          </p:nvPr>
        </p:nvPicPr>
        <p:blipFill>
          <a:blip r:embed="rId4"/>
          <a:stretch>
            <a:fillRect/>
          </a:stretch>
        </p:blipFill>
        <p:spPr>
          <a:xfrm>
            <a:off x="675745" y="1270000"/>
            <a:ext cx="3862388" cy="5304260"/>
          </a:xfrm>
        </p:spPr>
      </p:pic>
    </p:spTree>
    <p:extLst>
      <p:ext uri="{BB962C8B-B14F-4D97-AF65-F5344CB8AC3E}">
        <p14:creationId xmlns:p14="http://schemas.microsoft.com/office/powerpoint/2010/main" val="4169773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6B4710-2DD7-D604-ED2B-A4A1A5EECBEB}"/>
              </a:ext>
            </a:extLst>
          </p:cNvPr>
          <p:cNvSpPr>
            <a:spLocks noGrp="1"/>
          </p:cNvSpPr>
          <p:nvPr>
            <p:ph type="title"/>
          </p:nvPr>
        </p:nvSpPr>
        <p:spPr/>
        <p:txBody>
          <a:bodyPr/>
          <a:lstStyle/>
          <a:p>
            <a:r>
              <a:rPr lang="es-ES" dirty="0"/>
              <a:t>Registro y </a:t>
            </a:r>
            <a:r>
              <a:rPr lang="es-ES" dirty="0" err="1"/>
              <a:t>Login</a:t>
            </a:r>
            <a:endParaRPr lang="es-ES" dirty="0"/>
          </a:p>
        </p:txBody>
      </p:sp>
      <p:pic>
        <p:nvPicPr>
          <p:cNvPr id="8" name="Marcador de contenido 7">
            <a:extLst>
              <a:ext uri="{FF2B5EF4-FFF2-40B4-BE49-F238E27FC236}">
                <a16:creationId xmlns:a16="http://schemas.microsoft.com/office/drawing/2014/main" id="{458AFB65-CEA0-CC4F-C377-DFCA6D604F6C}"/>
              </a:ext>
            </a:extLst>
          </p:cNvPr>
          <p:cNvPicPr>
            <a:picLocks noGrp="1" noChangeAspect="1"/>
          </p:cNvPicPr>
          <p:nvPr>
            <p:ph sz="half" idx="2"/>
          </p:nvPr>
        </p:nvPicPr>
        <p:blipFill>
          <a:blip r:embed="rId3"/>
          <a:stretch>
            <a:fillRect/>
          </a:stretch>
        </p:blipFill>
        <p:spPr>
          <a:xfrm>
            <a:off x="208787" y="1397275"/>
            <a:ext cx="3767205" cy="5088833"/>
          </a:xfrm>
        </p:spPr>
      </p:pic>
      <p:pic>
        <p:nvPicPr>
          <p:cNvPr id="10" name="Marcador de contenido 9">
            <a:extLst>
              <a:ext uri="{FF2B5EF4-FFF2-40B4-BE49-F238E27FC236}">
                <a16:creationId xmlns:a16="http://schemas.microsoft.com/office/drawing/2014/main" id="{18C6D706-8194-D3B8-7A9D-2AA9E31B76C3}"/>
              </a:ext>
            </a:extLst>
          </p:cNvPr>
          <p:cNvPicPr>
            <a:picLocks noGrp="1" noChangeAspect="1"/>
          </p:cNvPicPr>
          <p:nvPr>
            <p:ph sz="quarter" idx="4"/>
          </p:nvPr>
        </p:nvPicPr>
        <p:blipFill>
          <a:blip r:embed="rId4"/>
          <a:stretch>
            <a:fillRect/>
          </a:stretch>
        </p:blipFill>
        <p:spPr>
          <a:xfrm>
            <a:off x="4342034" y="1395433"/>
            <a:ext cx="3345074" cy="5005367"/>
          </a:xfrm>
        </p:spPr>
      </p:pic>
      <p:pic>
        <p:nvPicPr>
          <p:cNvPr id="12" name="Imagen 11">
            <a:extLst>
              <a:ext uri="{FF2B5EF4-FFF2-40B4-BE49-F238E27FC236}">
                <a16:creationId xmlns:a16="http://schemas.microsoft.com/office/drawing/2014/main" id="{E40F125C-0BBD-A293-5793-27E404F4039C}"/>
              </a:ext>
            </a:extLst>
          </p:cNvPr>
          <p:cNvPicPr>
            <a:picLocks noChangeAspect="1"/>
          </p:cNvPicPr>
          <p:nvPr/>
        </p:nvPicPr>
        <p:blipFill>
          <a:blip r:embed="rId5"/>
          <a:stretch>
            <a:fillRect/>
          </a:stretch>
        </p:blipFill>
        <p:spPr>
          <a:xfrm>
            <a:off x="8053150" y="1395433"/>
            <a:ext cx="4052218" cy="5005367"/>
          </a:xfrm>
          <a:prstGeom prst="rect">
            <a:avLst/>
          </a:prstGeom>
        </p:spPr>
      </p:pic>
    </p:spTree>
    <p:extLst>
      <p:ext uri="{BB962C8B-B14F-4D97-AF65-F5344CB8AC3E}">
        <p14:creationId xmlns:p14="http://schemas.microsoft.com/office/powerpoint/2010/main" val="3273520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4FB542-E90E-588F-7A0A-4EEB5E8CF069}"/>
              </a:ext>
            </a:extLst>
          </p:cNvPr>
          <p:cNvSpPr>
            <a:spLocks noGrp="1"/>
          </p:cNvSpPr>
          <p:nvPr>
            <p:ph type="title"/>
          </p:nvPr>
        </p:nvSpPr>
        <p:spPr>
          <a:xfrm>
            <a:off x="677334" y="609600"/>
            <a:ext cx="8596668" cy="736600"/>
          </a:xfrm>
        </p:spPr>
        <p:txBody>
          <a:bodyPr/>
          <a:lstStyle/>
          <a:p>
            <a:r>
              <a:rPr lang="es-ES" dirty="0"/>
              <a:t>Implementación </a:t>
            </a:r>
            <a:r>
              <a:rPr lang="es-ES" dirty="0" err="1"/>
              <a:t>RecyclerView</a:t>
            </a:r>
            <a:endParaRPr lang="es-ES" dirty="0"/>
          </a:p>
        </p:txBody>
      </p:sp>
      <p:pic>
        <p:nvPicPr>
          <p:cNvPr id="8" name="Imagen 7">
            <a:extLst>
              <a:ext uri="{FF2B5EF4-FFF2-40B4-BE49-F238E27FC236}">
                <a16:creationId xmlns:a16="http://schemas.microsoft.com/office/drawing/2014/main" id="{39F1803D-FF3C-045D-B7BE-DDE24E4D7207}"/>
              </a:ext>
            </a:extLst>
          </p:cNvPr>
          <p:cNvPicPr>
            <a:picLocks noChangeAspect="1"/>
          </p:cNvPicPr>
          <p:nvPr/>
        </p:nvPicPr>
        <p:blipFill>
          <a:blip r:embed="rId3"/>
          <a:stretch>
            <a:fillRect/>
          </a:stretch>
        </p:blipFill>
        <p:spPr>
          <a:xfrm>
            <a:off x="473903" y="1346200"/>
            <a:ext cx="4295014" cy="5130800"/>
          </a:xfrm>
          <a:prstGeom prst="rect">
            <a:avLst/>
          </a:prstGeom>
        </p:spPr>
      </p:pic>
      <p:pic>
        <p:nvPicPr>
          <p:cNvPr id="10" name="Imagen 9">
            <a:extLst>
              <a:ext uri="{FF2B5EF4-FFF2-40B4-BE49-F238E27FC236}">
                <a16:creationId xmlns:a16="http://schemas.microsoft.com/office/drawing/2014/main" id="{BD8E785A-304B-0A06-C9CA-0B0EFB8431EB}"/>
              </a:ext>
            </a:extLst>
          </p:cNvPr>
          <p:cNvPicPr>
            <a:picLocks noChangeAspect="1"/>
          </p:cNvPicPr>
          <p:nvPr/>
        </p:nvPicPr>
        <p:blipFill>
          <a:blip r:embed="rId4"/>
          <a:stretch>
            <a:fillRect/>
          </a:stretch>
        </p:blipFill>
        <p:spPr>
          <a:xfrm>
            <a:off x="4922735" y="1346200"/>
            <a:ext cx="3965324" cy="5511800"/>
          </a:xfrm>
          <a:prstGeom prst="rect">
            <a:avLst/>
          </a:prstGeom>
        </p:spPr>
      </p:pic>
      <p:pic>
        <p:nvPicPr>
          <p:cNvPr id="4098" name="Picture 2">
            <a:extLst>
              <a:ext uri="{FF2B5EF4-FFF2-40B4-BE49-F238E27FC236}">
                <a16:creationId xmlns:a16="http://schemas.microsoft.com/office/drawing/2014/main" id="{D4DCBD5D-BCDA-7E16-3262-BDDCBB11BE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6497" y="5511800"/>
            <a:ext cx="13716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3D6ADE67-A31F-C22A-158C-A7D9389EA9CF}"/>
              </a:ext>
            </a:extLst>
          </p:cNvPr>
          <p:cNvPicPr>
            <a:picLocks noChangeAspect="1"/>
          </p:cNvPicPr>
          <p:nvPr/>
        </p:nvPicPr>
        <p:blipFill>
          <a:blip r:embed="rId6"/>
          <a:stretch>
            <a:fillRect/>
          </a:stretch>
        </p:blipFill>
        <p:spPr>
          <a:xfrm>
            <a:off x="9395218" y="695480"/>
            <a:ext cx="2796782" cy="5540220"/>
          </a:xfrm>
          <a:prstGeom prst="rect">
            <a:avLst/>
          </a:prstGeom>
        </p:spPr>
      </p:pic>
    </p:spTree>
    <p:extLst>
      <p:ext uri="{BB962C8B-B14F-4D97-AF65-F5344CB8AC3E}">
        <p14:creationId xmlns:p14="http://schemas.microsoft.com/office/powerpoint/2010/main" val="979043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84F79C-19E1-833A-1AC3-16119CB51CED}"/>
              </a:ext>
            </a:extLst>
          </p:cNvPr>
          <p:cNvSpPr>
            <a:spLocks noGrp="1"/>
          </p:cNvSpPr>
          <p:nvPr>
            <p:ph type="title"/>
          </p:nvPr>
        </p:nvSpPr>
        <p:spPr/>
        <p:txBody>
          <a:bodyPr/>
          <a:lstStyle/>
          <a:p>
            <a:r>
              <a:rPr lang="es-ES" dirty="0"/>
              <a:t>Implementación Crear Sendero</a:t>
            </a:r>
          </a:p>
        </p:txBody>
      </p:sp>
      <p:pic>
        <p:nvPicPr>
          <p:cNvPr id="10" name="Imagen 9">
            <a:extLst>
              <a:ext uri="{FF2B5EF4-FFF2-40B4-BE49-F238E27FC236}">
                <a16:creationId xmlns:a16="http://schemas.microsoft.com/office/drawing/2014/main" id="{2973E81A-EA5A-36B4-FD51-205C16EFFC20}"/>
              </a:ext>
            </a:extLst>
          </p:cNvPr>
          <p:cNvPicPr>
            <a:picLocks noChangeAspect="1"/>
          </p:cNvPicPr>
          <p:nvPr/>
        </p:nvPicPr>
        <p:blipFill>
          <a:blip r:embed="rId3"/>
          <a:stretch>
            <a:fillRect/>
          </a:stretch>
        </p:blipFill>
        <p:spPr>
          <a:xfrm>
            <a:off x="7298729" y="0"/>
            <a:ext cx="4393738" cy="6858000"/>
          </a:xfrm>
          <a:prstGeom prst="rect">
            <a:avLst/>
          </a:prstGeom>
        </p:spPr>
      </p:pic>
      <p:pic>
        <p:nvPicPr>
          <p:cNvPr id="4" name="Imagen 3">
            <a:extLst>
              <a:ext uri="{FF2B5EF4-FFF2-40B4-BE49-F238E27FC236}">
                <a16:creationId xmlns:a16="http://schemas.microsoft.com/office/drawing/2014/main" id="{BC3C3450-E0AE-354E-34E7-C4E454AC06F2}"/>
              </a:ext>
            </a:extLst>
          </p:cNvPr>
          <p:cNvPicPr>
            <a:picLocks noChangeAspect="1"/>
          </p:cNvPicPr>
          <p:nvPr/>
        </p:nvPicPr>
        <p:blipFill>
          <a:blip r:embed="rId4"/>
          <a:stretch>
            <a:fillRect/>
          </a:stretch>
        </p:blipFill>
        <p:spPr>
          <a:xfrm>
            <a:off x="423333" y="1527176"/>
            <a:ext cx="6607240" cy="4578350"/>
          </a:xfrm>
          <a:prstGeom prst="rect">
            <a:avLst/>
          </a:prstGeom>
        </p:spPr>
      </p:pic>
    </p:spTree>
    <p:extLst>
      <p:ext uri="{BB962C8B-B14F-4D97-AF65-F5344CB8AC3E}">
        <p14:creationId xmlns:p14="http://schemas.microsoft.com/office/powerpoint/2010/main" val="3974270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1E671F-8B5F-F0EC-2EC3-56C3B9E8E429}"/>
              </a:ext>
            </a:extLst>
          </p:cNvPr>
          <p:cNvSpPr>
            <a:spLocks noGrp="1"/>
          </p:cNvSpPr>
          <p:nvPr>
            <p:ph type="title"/>
          </p:nvPr>
        </p:nvSpPr>
        <p:spPr>
          <a:xfrm>
            <a:off x="677334" y="609600"/>
            <a:ext cx="8596668" cy="576262"/>
          </a:xfrm>
        </p:spPr>
        <p:txBody>
          <a:bodyPr>
            <a:normAutofit fontScale="90000"/>
          </a:bodyPr>
          <a:lstStyle/>
          <a:p>
            <a:r>
              <a:rPr lang="es-ES" dirty="0"/>
              <a:t>Ubicación</a:t>
            </a:r>
          </a:p>
        </p:txBody>
      </p:sp>
      <p:pic>
        <p:nvPicPr>
          <p:cNvPr id="8" name="Imagen 7">
            <a:extLst>
              <a:ext uri="{FF2B5EF4-FFF2-40B4-BE49-F238E27FC236}">
                <a16:creationId xmlns:a16="http://schemas.microsoft.com/office/drawing/2014/main" id="{90B5CB3B-3460-1954-B1FE-D4C0FA0961BE}"/>
              </a:ext>
            </a:extLst>
          </p:cNvPr>
          <p:cNvPicPr>
            <a:picLocks noChangeAspect="1"/>
          </p:cNvPicPr>
          <p:nvPr/>
        </p:nvPicPr>
        <p:blipFill>
          <a:blip r:embed="rId3"/>
          <a:stretch>
            <a:fillRect/>
          </a:stretch>
        </p:blipFill>
        <p:spPr>
          <a:xfrm>
            <a:off x="7238700" y="0"/>
            <a:ext cx="4953300" cy="6858000"/>
          </a:xfrm>
          <a:prstGeom prst="rect">
            <a:avLst/>
          </a:prstGeom>
        </p:spPr>
      </p:pic>
      <p:pic>
        <p:nvPicPr>
          <p:cNvPr id="10" name="Imagen 9">
            <a:extLst>
              <a:ext uri="{FF2B5EF4-FFF2-40B4-BE49-F238E27FC236}">
                <a16:creationId xmlns:a16="http://schemas.microsoft.com/office/drawing/2014/main" id="{8235925A-FFA7-CCA9-2422-C8836B41920E}"/>
              </a:ext>
            </a:extLst>
          </p:cNvPr>
          <p:cNvPicPr>
            <a:picLocks noChangeAspect="1"/>
          </p:cNvPicPr>
          <p:nvPr/>
        </p:nvPicPr>
        <p:blipFill>
          <a:blip r:embed="rId4"/>
          <a:stretch>
            <a:fillRect/>
          </a:stretch>
        </p:blipFill>
        <p:spPr>
          <a:xfrm>
            <a:off x="260910" y="1500729"/>
            <a:ext cx="6607113" cy="4747671"/>
          </a:xfrm>
          <a:prstGeom prst="rect">
            <a:avLst/>
          </a:prstGeom>
        </p:spPr>
      </p:pic>
    </p:spTree>
    <p:extLst>
      <p:ext uri="{BB962C8B-B14F-4D97-AF65-F5344CB8AC3E}">
        <p14:creationId xmlns:p14="http://schemas.microsoft.com/office/powerpoint/2010/main" val="417330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A2418-8739-BCCA-CD29-ED702EB4F86A}"/>
              </a:ext>
            </a:extLst>
          </p:cNvPr>
          <p:cNvSpPr>
            <a:spLocks noGrp="1"/>
          </p:cNvSpPr>
          <p:nvPr>
            <p:ph type="title"/>
          </p:nvPr>
        </p:nvSpPr>
        <p:spPr/>
        <p:txBody>
          <a:bodyPr/>
          <a:lstStyle/>
          <a:p>
            <a:r>
              <a:rPr lang="es-ES" dirty="0"/>
              <a:t>Índice</a:t>
            </a:r>
          </a:p>
        </p:txBody>
      </p:sp>
      <p:sp>
        <p:nvSpPr>
          <p:cNvPr id="3" name="Marcador de contenido 2">
            <a:extLst>
              <a:ext uri="{FF2B5EF4-FFF2-40B4-BE49-F238E27FC236}">
                <a16:creationId xmlns:a16="http://schemas.microsoft.com/office/drawing/2014/main" id="{398C8C59-3867-118C-47FC-CC2E9982BE06}"/>
              </a:ext>
            </a:extLst>
          </p:cNvPr>
          <p:cNvSpPr>
            <a:spLocks noGrp="1"/>
          </p:cNvSpPr>
          <p:nvPr>
            <p:ph idx="1"/>
          </p:nvPr>
        </p:nvSpPr>
        <p:spPr>
          <a:xfrm>
            <a:off x="677334" y="1380565"/>
            <a:ext cx="8596668" cy="4660797"/>
          </a:xfrm>
        </p:spPr>
        <p:txBody>
          <a:bodyPr>
            <a:normAutofit lnSpcReduction="10000"/>
          </a:bodyPr>
          <a:lstStyle/>
          <a:p>
            <a:r>
              <a:rPr lang="es-ES" sz="2400" dirty="0"/>
              <a:t>Introducción</a:t>
            </a:r>
          </a:p>
          <a:p>
            <a:r>
              <a:rPr lang="es-ES" sz="2400" dirty="0"/>
              <a:t>Objetivos</a:t>
            </a:r>
          </a:p>
          <a:p>
            <a:r>
              <a:rPr lang="es-ES" sz="2400" dirty="0"/>
              <a:t>Metodología</a:t>
            </a:r>
          </a:p>
          <a:p>
            <a:r>
              <a:rPr lang="es-ES" sz="2400" dirty="0"/>
              <a:t>Tecnologías y herramientas</a:t>
            </a:r>
          </a:p>
          <a:p>
            <a:r>
              <a:rPr lang="es-ES" sz="2400" dirty="0"/>
              <a:t>Estimación de recursos y planificación</a:t>
            </a:r>
          </a:p>
          <a:p>
            <a:r>
              <a:rPr lang="es-ES" sz="2400" dirty="0"/>
              <a:t>Análisis del proyecto</a:t>
            </a:r>
          </a:p>
          <a:p>
            <a:r>
              <a:rPr lang="es-ES" sz="2400" dirty="0"/>
              <a:t>Diseño del proyecto</a:t>
            </a:r>
          </a:p>
          <a:p>
            <a:r>
              <a:rPr lang="es-ES" sz="2400" dirty="0"/>
              <a:t>Despliegue y pruebas</a:t>
            </a:r>
          </a:p>
          <a:p>
            <a:r>
              <a:rPr lang="es-ES" sz="2400" dirty="0"/>
              <a:t>Conclusiones y vías futuras</a:t>
            </a:r>
          </a:p>
          <a:p>
            <a:r>
              <a:rPr lang="es-ES" sz="2400" dirty="0"/>
              <a:t>Demostración de la aplicación</a:t>
            </a:r>
            <a:endParaRPr lang="es-ES" sz="2000" dirty="0"/>
          </a:p>
        </p:txBody>
      </p:sp>
      <p:pic>
        <p:nvPicPr>
          <p:cNvPr id="17410" name="Picture 2">
            <a:extLst>
              <a:ext uri="{FF2B5EF4-FFF2-40B4-BE49-F238E27FC236}">
                <a16:creationId xmlns:a16="http://schemas.microsoft.com/office/drawing/2014/main" id="{FB42370B-17A8-55C1-0786-ABB97C40D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8600" y="5679412"/>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204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A9475A-2A96-B9E4-2C5D-260C68BF1DD0}"/>
              </a:ext>
            </a:extLst>
          </p:cNvPr>
          <p:cNvSpPr>
            <a:spLocks noGrp="1"/>
          </p:cNvSpPr>
          <p:nvPr>
            <p:ph type="title"/>
          </p:nvPr>
        </p:nvSpPr>
        <p:spPr/>
        <p:txBody>
          <a:bodyPr/>
          <a:lstStyle/>
          <a:p>
            <a:r>
              <a:rPr lang="es-ES" dirty="0"/>
              <a:t>Despliegue y pruebas</a:t>
            </a:r>
          </a:p>
        </p:txBody>
      </p:sp>
      <p:sp>
        <p:nvSpPr>
          <p:cNvPr id="4" name="Marcador de contenido 3">
            <a:extLst>
              <a:ext uri="{FF2B5EF4-FFF2-40B4-BE49-F238E27FC236}">
                <a16:creationId xmlns:a16="http://schemas.microsoft.com/office/drawing/2014/main" id="{9194C971-9136-1EDA-F314-BDB5FAE9CCE0}"/>
              </a:ext>
            </a:extLst>
          </p:cNvPr>
          <p:cNvSpPr>
            <a:spLocks noGrp="1"/>
          </p:cNvSpPr>
          <p:nvPr>
            <p:ph sz="half" idx="2"/>
          </p:nvPr>
        </p:nvSpPr>
        <p:spPr/>
        <p:txBody>
          <a:bodyPr>
            <a:normAutofit/>
          </a:bodyPr>
          <a:lstStyle/>
          <a:p>
            <a:r>
              <a:rPr lang="es-ES" sz="2400" dirty="0"/>
              <a:t>Inicio de sesión</a:t>
            </a:r>
          </a:p>
          <a:p>
            <a:r>
              <a:rPr lang="es-ES" sz="2400" dirty="0"/>
              <a:t>Registro</a:t>
            </a:r>
          </a:p>
          <a:p>
            <a:r>
              <a:rPr lang="es-ES" sz="2400" dirty="0"/>
              <a:t>Navegar por la aplicación</a:t>
            </a:r>
          </a:p>
          <a:p>
            <a:r>
              <a:rPr lang="es-ES" sz="2400" dirty="0"/>
              <a:t>Crear nuevos ítems</a:t>
            </a:r>
          </a:p>
          <a:p>
            <a:r>
              <a:rPr lang="es-ES" sz="2400" dirty="0"/>
              <a:t>Marcar senderos como favoritos o completados</a:t>
            </a:r>
          </a:p>
          <a:p>
            <a:r>
              <a:rPr lang="es-ES" sz="2400" dirty="0"/>
              <a:t>Desmarcar</a:t>
            </a:r>
          </a:p>
          <a:p>
            <a:endParaRPr lang="es-ES" sz="2400" dirty="0"/>
          </a:p>
        </p:txBody>
      </p:sp>
      <p:sp>
        <p:nvSpPr>
          <p:cNvPr id="6" name="Marcador de contenido 5">
            <a:extLst>
              <a:ext uri="{FF2B5EF4-FFF2-40B4-BE49-F238E27FC236}">
                <a16:creationId xmlns:a16="http://schemas.microsoft.com/office/drawing/2014/main" id="{61625D44-E787-875B-63A9-ECBFE4C1ECCF}"/>
              </a:ext>
            </a:extLst>
          </p:cNvPr>
          <p:cNvSpPr>
            <a:spLocks noGrp="1"/>
          </p:cNvSpPr>
          <p:nvPr>
            <p:ph sz="quarter" idx="4"/>
          </p:nvPr>
        </p:nvSpPr>
        <p:spPr/>
        <p:txBody>
          <a:bodyPr>
            <a:normAutofit/>
          </a:bodyPr>
          <a:lstStyle/>
          <a:p>
            <a:r>
              <a:rPr lang="es-ES" sz="2400" dirty="0"/>
              <a:t>Acceder a la ubicación del sendero</a:t>
            </a:r>
          </a:p>
          <a:p>
            <a:r>
              <a:rPr lang="es-ES" sz="2400" dirty="0"/>
              <a:t>Navegar a la vista principal</a:t>
            </a:r>
          </a:p>
          <a:p>
            <a:r>
              <a:rPr lang="es-ES" sz="2400" dirty="0"/>
              <a:t>Acceder a las listas de favoritos y completados</a:t>
            </a:r>
          </a:p>
          <a:p>
            <a:r>
              <a:rPr lang="es-ES" sz="2400" dirty="0"/>
              <a:t>Cerrar sesión</a:t>
            </a:r>
          </a:p>
        </p:txBody>
      </p:sp>
      <p:pic>
        <p:nvPicPr>
          <p:cNvPr id="3074" name="Picture 2">
            <a:extLst>
              <a:ext uri="{FF2B5EF4-FFF2-40B4-BE49-F238E27FC236}">
                <a16:creationId xmlns:a16="http://schemas.microsoft.com/office/drawing/2014/main" id="{3AD42C79-D6BB-A76D-34AB-7813848BB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5467" y="5679412"/>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710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F2F94871-67A4-1B77-CE6B-D306363FF13B}"/>
              </a:ext>
            </a:extLst>
          </p:cNvPr>
          <p:cNvSpPr>
            <a:spLocks noGrp="1"/>
          </p:cNvSpPr>
          <p:nvPr>
            <p:ph type="title"/>
          </p:nvPr>
        </p:nvSpPr>
        <p:spPr/>
        <p:txBody>
          <a:bodyPr/>
          <a:lstStyle/>
          <a:p>
            <a:r>
              <a:rPr lang="es-ES" dirty="0"/>
              <a:t>Conclusiones</a:t>
            </a:r>
          </a:p>
        </p:txBody>
      </p:sp>
      <p:sp>
        <p:nvSpPr>
          <p:cNvPr id="7" name="Marcador de texto 6">
            <a:extLst>
              <a:ext uri="{FF2B5EF4-FFF2-40B4-BE49-F238E27FC236}">
                <a16:creationId xmlns:a16="http://schemas.microsoft.com/office/drawing/2014/main" id="{DF970011-62CA-5BF2-141D-BAC29B6AB5F6}"/>
              </a:ext>
            </a:extLst>
          </p:cNvPr>
          <p:cNvSpPr>
            <a:spLocks noGrp="1"/>
          </p:cNvSpPr>
          <p:nvPr>
            <p:ph type="body" idx="1"/>
          </p:nvPr>
        </p:nvSpPr>
        <p:spPr/>
        <p:txBody>
          <a:bodyPr/>
          <a:lstStyle/>
          <a:p>
            <a:r>
              <a:rPr lang="es-ES" sz="3200" dirty="0">
                <a:solidFill>
                  <a:schemeClr val="accent2">
                    <a:lumMod val="75000"/>
                  </a:schemeClr>
                </a:solidFill>
              </a:rPr>
              <a:t>Conclusión</a:t>
            </a:r>
            <a:endParaRPr lang="es-ES" dirty="0">
              <a:solidFill>
                <a:schemeClr val="accent2">
                  <a:lumMod val="75000"/>
                </a:schemeClr>
              </a:solidFill>
            </a:endParaRPr>
          </a:p>
        </p:txBody>
      </p:sp>
      <p:sp>
        <p:nvSpPr>
          <p:cNvPr id="6" name="Marcador de contenido 5">
            <a:extLst>
              <a:ext uri="{FF2B5EF4-FFF2-40B4-BE49-F238E27FC236}">
                <a16:creationId xmlns:a16="http://schemas.microsoft.com/office/drawing/2014/main" id="{943672FE-851E-5E7D-9A7F-99939DC3A807}"/>
              </a:ext>
            </a:extLst>
          </p:cNvPr>
          <p:cNvSpPr>
            <a:spLocks noGrp="1"/>
          </p:cNvSpPr>
          <p:nvPr>
            <p:ph sz="half" idx="2"/>
          </p:nvPr>
        </p:nvSpPr>
        <p:spPr/>
        <p:txBody>
          <a:bodyPr>
            <a:normAutofit fontScale="92500" lnSpcReduction="20000"/>
          </a:bodyPr>
          <a:lstStyle/>
          <a:p>
            <a:r>
              <a:rPr lang="es-ES" sz="2400" dirty="0"/>
              <a:t>Ha sido un reto técnico y de aprendizaje</a:t>
            </a:r>
          </a:p>
          <a:p>
            <a:r>
              <a:rPr lang="es-ES" sz="2400" dirty="0"/>
              <a:t>Estoy conforme y contento con todo lo aprendido</a:t>
            </a:r>
          </a:p>
          <a:p>
            <a:r>
              <a:rPr lang="es-ES" sz="2400" dirty="0"/>
              <a:t>Considero que mi aplicación cumple con los requisitos mínimos</a:t>
            </a:r>
          </a:p>
          <a:p>
            <a:r>
              <a:rPr lang="es-ES" sz="2400" dirty="0"/>
              <a:t>Implementar el SDK de Google Places ha sido un reto personal resuelto</a:t>
            </a:r>
          </a:p>
          <a:p>
            <a:endParaRPr lang="es-ES" dirty="0"/>
          </a:p>
        </p:txBody>
      </p:sp>
      <p:sp>
        <p:nvSpPr>
          <p:cNvPr id="8" name="Marcador de texto 7">
            <a:extLst>
              <a:ext uri="{FF2B5EF4-FFF2-40B4-BE49-F238E27FC236}">
                <a16:creationId xmlns:a16="http://schemas.microsoft.com/office/drawing/2014/main" id="{22E7F8CD-2AFC-C19C-55FA-5BE0E82EDDF3}"/>
              </a:ext>
            </a:extLst>
          </p:cNvPr>
          <p:cNvSpPr>
            <a:spLocks noGrp="1"/>
          </p:cNvSpPr>
          <p:nvPr>
            <p:ph type="body" sz="quarter" idx="3"/>
          </p:nvPr>
        </p:nvSpPr>
        <p:spPr/>
        <p:txBody>
          <a:bodyPr/>
          <a:lstStyle/>
          <a:p>
            <a:r>
              <a:rPr lang="es-ES" sz="3200" dirty="0">
                <a:solidFill>
                  <a:schemeClr val="accent2">
                    <a:lumMod val="75000"/>
                  </a:schemeClr>
                </a:solidFill>
              </a:rPr>
              <a:t>Vías futuras</a:t>
            </a:r>
          </a:p>
        </p:txBody>
      </p:sp>
      <p:sp>
        <p:nvSpPr>
          <p:cNvPr id="9" name="Marcador de contenido 8">
            <a:extLst>
              <a:ext uri="{FF2B5EF4-FFF2-40B4-BE49-F238E27FC236}">
                <a16:creationId xmlns:a16="http://schemas.microsoft.com/office/drawing/2014/main" id="{A964C567-FB2C-0122-E069-F3864ED9223A}"/>
              </a:ext>
            </a:extLst>
          </p:cNvPr>
          <p:cNvSpPr>
            <a:spLocks noGrp="1"/>
          </p:cNvSpPr>
          <p:nvPr>
            <p:ph sz="quarter" idx="4"/>
          </p:nvPr>
        </p:nvSpPr>
        <p:spPr>
          <a:xfrm>
            <a:off x="5088384" y="2737245"/>
            <a:ext cx="5088549" cy="3799022"/>
          </a:xfrm>
        </p:spPr>
        <p:txBody>
          <a:bodyPr>
            <a:normAutofit fontScale="92500" lnSpcReduction="20000"/>
          </a:bodyPr>
          <a:lstStyle/>
          <a:p>
            <a:r>
              <a:rPr lang="es-ES" sz="2600" dirty="0"/>
              <a:t>Tengo</a:t>
            </a:r>
            <a:r>
              <a:rPr lang="es-ES" sz="2400" dirty="0"/>
              <a:t> </a:t>
            </a:r>
            <a:r>
              <a:rPr lang="es-ES" sz="2600" dirty="0"/>
              <a:t>intención de implementar mas soluciones proporcionadas por el SDK de </a:t>
            </a:r>
            <a:r>
              <a:rPr lang="es-ES" sz="2600" dirty="0" err="1"/>
              <a:t>Maps</a:t>
            </a:r>
            <a:endParaRPr lang="es-ES" sz="2600" dirty="0"/>
          </a:p>
          <a:p>
            <a:r>
              <a:rPr lang="es-ES" sz="2600" dirty="0"/>
              <a:t>Utilizar una base de datos en la nube</a:t>
            </a:r>
          </a:p>
          <a:p>
            <a:r>
              <a:rPr lang="es-ES" sz="2600" dirty="0"/>
              <a:t>Crear un ranking de dificultad</a:t>
            </a:r>
          </a:p>
          <a:p>
            <a:r>
              <a:rPr lang="es-ES" sz="2600" dirty="0"/>
              <a:t>Compartir senderos dándole a la aplicación un componente más social</a:t>
            </a:r>
          </a:p>
        </p:txBody>
      </p:sp>
      <p:pic>
        <p:nvPicPr>
          <p:cNvPr id="2050" name="Picture 2">
            <a:extLst>
              <a:ext uri="{FF2B5EF4-FFF2-40B4-BE49-F238E27FC236}">
                <a16:creationId xmlns:a16="http://schemas.microsoft.com/office/drawing/2014/main" id="{D5509A61-7C35-B04E-01C9-CB56C77D22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4800" y="5803900"/>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242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F95C071A-5592-A67F-7E0A-BACB3F87B68D}"/>
              </a:ext>
            </a:extLst>
          </p:cNvPr>
          <p:cNvSpPr>
            <a:spLocks noGrp="1"/>
          </p:cNvSpPr>
          <p:nvPr>
            <p:ph type="title"/>
          </p:nvPr>
        </p:nvSpPr>
        <p:spPr>
          <a:xfrm>
            <a:off x="397933" y="1559778"/>
            <a:ext cx="5376333" cy="4775200"/>
          </a:xfrm>
        </p:spPr>
        <p:txBody>
          <a:bodyPr>
            <a:normAutofit/>
          </a:bodyPr>
          <a:lstStyle/>
          <a:p>
            <a:pPr algn="ctr"/>
            <a:r>
              <a:rPr lang="es-ES" dirty="0">
                <a:solidFill>
                  <a:schemeClr val="tx1"/>
                </a:solidFill>
              </a:rPr>
              <a:t>Muchas gracias por la oportunidad de compartir con ustedes este trabajo, que ha sido el resultado de un arduo esfuerzo y dedicación</a:t>
            </a:r>
          </a:p>
        </p:txBody>
      </p:sp>
      <p:pic>
        <p:nvPicPr>
          <p:cNvPr id="1028" name="Picture 4">
            <a:extLst>
              <a:ext uri="{FF2B5EF4-FFF2-40B4-BE49-F238E27FC236}">
                <a16:creationId xmlns:a16="http://schemas.microsoft.com/office/drawing/2014/main" id="{341A24FA-F1C0-8D30-27F5-A9F8726B50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2467" y="5810250"/>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675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94153C-854D-B865-AF6B-2B5A97988D7C}"/>
              </a:ext>
            </a:extLst>
          </p:cNvPr>
          <p:cNvSpPr>
            <a:spLocks noGrp="1"/>
          </p:cNvSpPr>
          <p:nvPr>
            <p:ph type="title"/>
          </p:nvPr>
        </p:nvSpPr>
        <p:spPr>
          <a:xfrm>
            <a:off x="677334" y="609600"/>
            <a:ext cx="2904066" cy="1320800"/>
          </a:xfrm>
        </p:spPr>
        <p:txBody>
          <a:bodyPr/>
          <a:lstStyle/>
          <a:p>
            <a:r>
              <a:rPr lang="es-ES" dirty="0"/>
              <a:t>Introducción</a:t>
            </a:r>
          </a:p>
        </p:txBody>
      </p:sp>
      <p:sp>
        <p:nvSpPr>
          <p:cNvPr id="3" name="Marcador de contenido 2">
            <a:extLst>
              <a:ext uri="{FF2B5EF4-FFF2-40B4-BE49-F238E27FC236}">
                <a16:creationId xmlns:a16="http://schemas.microsoft.com/office/drawing/2014/main" id="{FF480887-9C1E-F455-55FF-4863150B8224}"/>
              </a:ext>
            </a:extLst>
          </p:cNvPr>
          <p:cNvSpPr>
            <a:spLocks noGrp="1"/>
          </p:cNvSpPr>
          <p:nvPr>
            <p:ph idx="1"/>
          </p:nvPr>
        </p:nvSpPr>
        <p:spPr>
          <a:xfrm>
            <a:off x="677334" y="1312333"/>
            <a:ext cx="4326466" cy="4936067"/>
          </a:xfrm>
        </p:spPr>
        <p:txBody>
          <a:bodyPr>
            <a:normAutofit lnSpcReduction="10000"/>
          </a:bodyPr>
          <a:lstStyle/>
          <a:p>
            <a:r>
              <a:rPr lang="es-ES" sz="2400" dirty="0"/>
              <a:t>Creación de una aplicación Android llamada Senderos Sierra Morena</a:t>
            </a:r>
          </a:p>
          <a:p>
            <a:r>
              <a:rPr lang="es-ES" sz="2400" dirty="0"/>
              <a:t>La aplicación está pensada para ofrecer un recurso ligero y más localista, dirigida a los que quieran explorar la comarca.</a:t>
            </a:r>
          </a:p>
          <a:p>
            <a:r>
              <a:rPr lang="es-ES" sz="2400" dirty="0"/>
              <a:t>La aplicación permitirá a los usuarios guardar sus senderos favoritos, añadir información y su localización</a:t>
            </a:r>
          </a:p>
        </p:txBody>
      </p:sp>
      <p:sp>
        <p:nvSpPr>
          <p:cNvPr id="5" name="Título 1">
            <a:extLst>
              <a:ext uri="{FF2B5EF4-FFF2-40B4-BE49-F238E27FC236}">
                <a16:creationId xmlns:a16="http://schemas.microsoft.com/office/drawing/2014/main" id="{A345862D-66DB-E231-8EAC-230CCC8260AF}"/>
              </a:ext>
            </a:extLst>
          </p:cNvPr>
          <p:cNvSpPr txBox="1">
            <a:spLocks/>
          </p:cNvSpPr>
          <p:nvPr/>
        </p:nvSpPr>
        <p:spPr>
          <a:xfrm>
            <a:off x="6096000" y="651933"/>
            <a:ext cx="2904066"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t>Motivación</a:t>
            </a:r>
          </a:p>
        </p:txBody>
      </p:sp>
      <p:sp>
        <p:nvSpPr>
          <p:cNvPr id="6" name="Marcador de contenido 2">
            <a:extLst>
              <a:ext uri="{FF2B5EF4-FFF2-40B4-BE49-F238E27FC236}">
                <a16:creationId xmlns:a16="http://schemas.microsoft.com/office/drawing/2014/main" id="{A3B0D946-2361-BD87-53ED-A2F22479B10F}"/>
              </a:ext>
            </a:extLst>
          </p:cNvPr>
          <p:cNvSpPr txBox="1">
            <a:spLocks/>
          </p:cNvSpPr>
          <p:nvPr/>
        </p:nvSpPr>
        <p:spPr>
          <a:xfrm>
            <a:off x="5384800" y="1312333"/>
            <a:ext cx="4326466" cy="493606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sz="2400" dirty="0"/>
              <a:t>Aplicar conocimientos adquiridos en el Ciclo Superior de DAM</a:t>
            </a:r>
          </a:p>
          <a:p>
            <a:r>
              <a:rPr lang="es-ES" sz="2400" dirty="0"/>
              <a:t>Crear una aplicación Android útil para el entorno rural y el turismo</a:t>
            </a:r>
          </a:p>
          <a:p>
            <a:r>
              <a:rPr lang="es-ES" sz="2400" dirty="0"/>
              <a:t>Fomentar la actividad de senderismo o bicicleta de montaña</a:t>
            </a:r>
          </a:p>
          <a:p>
            <a:r>
              <a:rPr lang="es-ES" sz="2400" dirty="0"/>
              <a:t>Construir una comunidad de usuarios que compartan información sobre los senderos y su entorno</a:t>
            </a:r>
          </a:p>
        </p:txBody>
      </p:sp>
      <p:pic>
        <p:nvPicPr>
          <p:cNvPr id="16386" name="Picture 2">
            <a:extLst>
              <a:ext uri="{FF2B5EF4-FFF2-40B4-BE49-F238E27FC236}">
                <a16:creationId xmlns:a16="http://schemas.microsoft.com/office/drawing/2014/main" id="{D5823E60-0380-DCD3-D741-63F1BE5AEB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0933" y="5750984"/>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61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101313-5819-4C27-018D-DE2A341437FF}"/>
              </a:ext>
            </a:extLst>
          </p:cNvPr>
          <p:cNvSpPr>
            <a:spLocks noGrp="1"/>
          </p:cNvSpPr>
          <p:nvPr>
            <p:ph type="title"/>
          </p:nvPr>
        </p:nvSpPr>
        <p:spPr/>
        <p:txBody>
          <a:bodyPr/>
          <a:lstStyle/>
          <a:p>
            <a:r>
              <a:rPr lang="es-ES" dirty="0"/>
              <a:t>Objetivos propuestos</a:t>
            </a:r>
          </a:p>
        </p:txBody>
      </p:sp>
      <p:sp>
        <p:nvSpPr>
          <p:cNvPr id="3" name="Marcador de contenido 2">
            <a:extLst>
              <a:ext uri="{FF2B5EF4-FFF2-40B4-BE49-F238E27FC236}">
                <a16:creationId xmlns:a16="http://schemas.microsoft.com/office/drawing/2014/main" id="{67F24E3D-695C-C787-A308-39BE56EB3FC0}"/>
              </a:ext>
            </a:extLst>
          </p:cNvPr>
          <p:cNvSpPr>
            <a:spLocks noGrp="1"/>
          </p:cNvSpPr>
          <p:nvPr>
            <p:ph idx="1"/>
          </p:nvPr>
        </p:nvSpPr>
        <p:spPr>
          <a:xfrm>
            <a:off x="677334" y="1488613"/>
            <a:ext cx="4563533" cy="4108612"/>
          </a:xfrm>
        </p:spPr>
        <p:txBody>
          <a:bodyPr>
            <a:normAutofit/>
          </a:bodyPr>
          <a:lstStyle/>
          <a:p>
            <a:pPr marL="0" indent="0" algn="ctr">
              <a:buNone/>
            </a:pPr>
            <a:r>
              <a:rPr lang="es-ES" sz="2400" dirty="0">
                <a:solidFill>
                  <a:schemeClr val="accent1"/>
                </a:solidFill>
              </a:rPr>
              <a:t>Objetivos generales</a:t>
            </a:r>
          </a:p>
          <a:p>
            <a:r>
              <a:rPr lang="es-ES" sz="2400" dirty="0"/>
              <a:t>Desarrollar una aplicación Android que interactúe con Google Maps</a:t>
            </a:r>
          </a:p>
          <a:p>
            <a:r>
              <a:rPr lang="es-ES" sz="2400" dirty="0"/>
              <a:t>Fácil, visual e intuitiva</a:t>
            </a:r>
          </a:p>
          <a:p>
            <a:r>
              <a:rPr lang="es-ES" sz="2400" dirty="0"/>
              <a:t>Sencillez al añadir, editar y visualizar la ubicación</a:t>
            </a:r>
          </a:p>
          <a:p>
            <a:r>
              <a:rPr lang="es-ES" sz="2400" dirty="0"/>
              <a:t>Asentar las bases aprendidas durante el ciclo</a:t>
            </a:r>
          </a:p>
        </p:txBody>
      </p:sp>
      <p:sp>
        <p:nvSpPr>
          <p:cNvPr id="4" name="Marcador de contenido 2">
            <a:extLst>
              <a:ext uri="{FF2B5EF4-FFF2-40B4-BE49-F238E27FC236}">
                <a16:creationId xmlns:a16="http://schemas.microsoft.com/office/drawing/2014/main" id="{0F5B88EC-A0C1-42B6-4758-CA27E716A179}"/>
              </a:ext>
            </a:extLst>
          </p:cNvPr>
          <p:cNvSpPr txBox="1">
            <a:spLocks/>
          </p:cNvSpPr>
          <p:nvPr/>
        </p:nvSpPr>
        <p:spPr>
          <a:xfrm>
            <a:off x="5748868" y="1488613"/>
            <a:ext cx="5012266" cy="47597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s-ES" sz="2400" dirty="0">
                <a:solidFill>
                  <a:schemeClr val="accent1"/>
                </a:solidFill>
              </a:rPr>
              <a:t>Objetivos específicos</a:t>
            </a:r>
          </a:p>
          <a:p>
            <a:r>
              <a:rPr lang="es-ES" sz="2400" dirty="0"/>
              <a:t>Registro de usuarios y seguridad de datos</a:t>
            </a:r>
            <a:endParaRPr lang="es-ES" sz="2200" dirty="0"/>
          </a:p>
          <a:p>
            <a:r>
              <a:rPr lang="es-ES" sz="2400" dirty="0"/>
              <a:t>Interfaz y navegación clara y sencilla </a:t>
            </a:r>
          </a:p>
          <a:p>
            <a:r>
              <a:rPr lang="es-ES" sz="2400" dirty="0"/>
              <a:t>Gestión de senderos e información adicional</a:t>
            </a:r>
          </a:p>
          <a:p>
            <a:r>
              <a:rPr lang="es-ES" sz="2200" dirty="0"/>
              <a:t>Acceder a la ubicación mediante coordenadas</a:t>
            </a:r>
          </a:p>
          <a:p>
            <a:r>
              <a:rPr lang="es-ES" sz="2400" dirty="0"/>
              <a:t>Funcionalidades para el usuario</a:t>
            </a:r>
          </a:p>
        </p:txBody>
      </p:sp>
      <p:pic>
        <p:nvPicPr>
          <p:cNvPr id="15362" name="Picture 2">
            <a:extLst>
              <a:ext uri="{FF2B5EF4-FFF2-40B4-BE49-F238E27FC236}">
                <a16:creationId xmlns:a16="http://schemas.microsoft.com/office/drawing/2014/main" id="{4BA94E87-4C2C-570B-928D-F351D6C0B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3335" y="5886450"/>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878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947B20-38CE-AE62-5DAD-0A3BD5AED881}"/>
              </a:ext>
            </a:extLst>
          </p:cNvPr>
          <p:cNvSpPr>
            <a:spLocks noGrp="1"/>
          </p:cNvSpPr>
          <p:nvPr>
            <p:ph type="title"/>
          </p:nvPr>
        </p:nvSpPr>
        <p:spPr>
          <a:xfrm>
            <a:off x="677334" y="514924"/>
            <a:ext cx="3854528" cy="507052"/>
          </a:xfrm>
        </p:spPr>
        <p:txBody>
          <a:bodyPr>
            <a:normAutofit fontScale="90000"/>
          </a:bodyPr>
          <a:lstStyle/>
          <a:p>
            <a:r>
              <a:rPr lang="es-ES" sz="4000" dirty="0"/>
              <a:t>Metodología</a:t>
            </a:r>
            <a:endParaRPr lang="es-ES" dirty="0"/>
          </a:p>
        </p:txBody>
      </p:sp>
      <p:sp>
        <p:nvSpPr>
          <p:cNvPr id="7" name="Marcador de contenido 2">
            <a:extLst>
              <a:ext uri="{FF2B5EF4-FFF2-40B4-BE49-F238E27FC236}">
                <a16:creationId xmlns:a16="http://schemas.microsoft.com/office/drawing/2014/main" id="{F77661DC-3351-0328-1E68-FB5A422BD1D7}"/>
              </a:ext>
            </a:extLst>
          </p:cNvPr>
          <p:cNvSpPr txBox="1">
            <a:spLocks/>
          </p:cNvSpPr>
          <p:nvPr/>
        </p:nvSpPr>
        <p:spPr>
          <a:xfrm>
            <a:off x="491067" y="1061244"/>
            <a:ext cx="9144000" cy="145335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s-ES" sz="2400" dirty="0"/>
              <a:t>Metodología Ágil basada en Kanban usando la herramienta Trello</a:t>
            </a:r>
          </a:p>
          <a:p>
            <a:pPr marL="0" indent="0" algn="ctr">
              <a:buNone/>
            </a:pPr>
            <a:r>
              <a:rPr lang="es-ES" sz="2400" dirty="0"/>
              <a:t>Ofrece adaptabilidad a cabios y un seguimiento del progreso</a:t>
            </a:r>
          </a:p>
          <a:p>
            <a:pPr marL="0" indent="0" algn="ctr">
              <a:buNone/>
            </a:pPr>
            <a:r>
              <a:rPr lang="es-ES" sz="2400" dirty="0"/>
              <a:t>Dividimos el proyecto en iteraciones o tareas</a:t>
            </a:r>
          </a:p>
          <a:p>
            <a:pPr marL="0" indent="0" algn="ctr">
              <a:buNone/>
            </a:pPr>
            <a:endParaRPr lang="es-ES" sz="2400" dirty="0"/>
          </a:p>
        </p:txBody>
      </p:sp>
      <p:pic>
        <p:nvPicPr>
          <p:cNvPr id="12" name="Marcador de contenido 11">
            <a:extLst>
              <a:ext uri="{FF2B5EF4-FFF2-40B4-BE49-F238E27FC236}">
                <a16:creationId xmlns:a16="http://schemas.microsoft.com/office/drawing/2014/main" id="{DEDEFBDC-8EEC-7967-3A8C-FD4C3F4D6769}"/>
              </a:ext>
            </a:extLst>
          </p:cNvPr>
          <p:cNvPicPr>
            <a:picLocks noGrp="1" noChangeAspect="1"/>
          </p:cNvPicPr>
          <p:nvPr>
            <p:ph idx="1"/>
          </p:nvPr>
        </p:nvPicPr>
        <p:blipFill>
          <a:blip r:embed="rId3"/>
          <a:stretch>
            <a:fillRect/>
          </a:stretch>
        </p:blipFill>
        <p:spPr>
          <a:xfrm>
            <a:off x="3567113" y="3429000"/>
            <a:ext cx="4513262" cy="2815839"/>
          </a:xfrm>
        </p:spPr>
      </p:pic>
      <p:pic>
        <p:nvPicPr>
          <p:cNvPr id="14338" name="Picture 2">
            <a:extLst>
              <a:ext uri="{FF2B5EF4-FFF2-40B4-BE49-F238E27FC236}">
                <a16:creationId xmlns:a16="http://schemas.microsoft.com/office/drawing/2014/main" id="{05537F02-351A-A9E7-9653-FEB5900345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0133" y="5666317"/>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811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4F40D4-74F2-F8F4-2352-3DCB6E5BC072}"/>
              </a:ext>
            </a:extLst>
          </p:cNvPr>
          <p:cNvSpPr>
            <a:spLocks noGrp="1"/>
          </p:cNvSpPr>
          <p:nvPr>
            <p:ph type="title"/>
          </p:nvPr>
        </p:nvSpPr>
        <p:spPr>
          <a:xfrm>
            <a:off x="677333" y="251887"/>
            <a:ext cx="6316134" cy="1278466"/>
          </a:xfrm>
        </p:spPr>
        <p:txBody>
          <a:bodyPr>
            <a:normAutofit/>
          </a:bodyPr>
          <a:lstStyle/>
          <a:p>
            <a:r>
              <a:rPr lang="es-ES" sz="3600" dirty="0"/>
              <a:t>Ciclo de vida de la aplicación</a:t>
            </a:r>
          </a:p>
        </p:txBody>
      </p:sp>
      <p:sp>
        <p:nvSpPr>
          <p:cNvPr id="5" name="Marcador de contenido 2">
            <a:extLst>
              <a:ext uri="{FF2B5EF4-FFF2-40B4-BE49-F238E27FC236}">
                <a16:creationId xmlns:a16="http://schemas.microsoft.com/office/drawing/2014/main" id="{B1822A51-BFCE-85D0-4D06-08A3C6818B5E}"/>
              </a:ext>
            </a:extLst>
          </p:cNvPr>
          <p:cNvSpPr>
            <a:spLocks noGrp="1"/>
          </p:cNvSpPr>
          <p:nvPr>
            <p:ph idx="1"/>
          </p:nvPr>
        </p:nvSpPr>
        <p:spPr>
          <a:xfrm>
            <a:off x="677335" y="1488613"/>
            <a:ext cx="8568266" cy="5117500"/>
          </a:xfrm>
        </p:spPr>
        <p:txBody>
          <a:bodyPr>
            <a:normAutofit/>
          </a:bodyPr>
          <a:lstStyle/>
          <a:p>
            <a:r>
              <a:rPr lang="es-ES" sz="2400" dirty="0"/>
              <a:t>Planificación: definición del alcance, objetivos, recursos y cronograma</a:t>
            </a:r>
          </a:p>
          <a:p>
            <a:r>
              <a:rPr lang="es-ES" sz="2400" dirty="0"/>
              <a:t>Diseño: arquitectura, interfaz de usuario y estructura de la base de datos</a:t>
            </a:r>
          </a:p>
          <a:p>
            <a:r>
              <a:rPr lang="es-ES" sz="2400" dirty="0"/>
              <a:t>Desarrollo: creación del código fuente y elaboración de la memoria escrita</a:t>
            </a:r>
          </a:p>
          <a:p>
            <a:r>
              <a:rPr lang="es-ES" sz="2400" dirty="0"/>
              <a:t>Pruebas: realización de pruebas de calidad e integración</a:t>
            </a:r>
          </a:p>
          <a:p>
            <a:r>
              <a:rPr lang="es-ES" sz="2400" dirty="0"/>
              <a:t>Seguimiento y control: monitorización del progreso, tiempo y recursos</a:t>
            </a:r>
          </a:p>
        </p:txBody>
      </p:sp>
      <p:pic>
        <p:nvPicPr>
          <p:cNvPr id="13314" name="Picture 2">
            <a:extLst>
              <a:ext uri="{FF2B5EF4-FFF2-40B4-BE49-F238E27FC236}">
                <a16:creationId xmlns:a16="http://schemas.microsoft.com/office/drawing/2014/main" id="{A07E86CD-F206-C29C-FDEB-B6C8C9231D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7733" y="5717117"/>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275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171E783-0049-9DD8-63AD-FA027D0046F5}"/>
              </a:ext>
            </a:extLst>
          </p:cNvPr>
          <p:cNvSpPr>
            <a:spLocks noGrp="1"/>
          </p:cNvSpPr>
          <p:nvPr>
            <p:ph type="title"/>
          </p:nvPr>
        </p:nvSpPr>
        <p:spPr/>
        <p:txBody>
          <a:bodyPr/>
          <a:lstStyle/>
          <a:p>
            <a:r>
              <a:rPr lang="es-ES" dirty="0"/>
              <a:t>Tecnologías y herramientas</a:t>
            </a:r>
          </a:p>
        </p:txBody>
      </p:sp>
      <p:pic>
        <p:nvPicPr>
          <p:cNvPr id="3" name="Imagen 2">
            <a:extLst>
              <a:ext uri="{FF2B5EF4-FFF2-40B4-BE49-F238E27FC236}">
                <a16:creationId xmlns:a16="http://schemas.microsoft.com/office/drawing/2014/main" id="{EB30D93B-0001-8C5B-75E7-BF8528C46C8F}"/>
              </a:ext>
            </a:extLst>
          </p:cNvPr>
          <p:cNvPicPr>
            <a:picLocks noChangeAspect="1"/>
          </p:cNvPicPr>
          <p:nvPr/>
        </p:nvPicPr>
        <p:blipFill>
          <a:blip r:embed="rId2"/>
          <a:stretch>
            <a:fillRect/>
          </a:stretch>
        </p:blipFill>
        <p:spPr>
          <a:xfrm>
            <a:off x="867303" y="1524000"/>
            <a:ext cx="1908721" cy="1905000"/>
          </a:xfrm>
          <a:prstGeom prst="rect">
            <a:avLst/>
          </a:prstGeom>
        </p:spPr>
      </p:pic>
      <p:pic>
        <p:nvPicPr>
          <p:cNvPr id="7" name="Imagen 6">
            <a:extLst>
              <a:ext uri="{FF2B5EF4-FFF2-40B4-BE49-F238E27FC236}">
                <a16:creationId xmlns:a16="http://schemas.microsoft.com/office/drawing/2014/main" id="{779A34A2-2294-A25E-C775-1BDCA0B15C21}"/>
              </a:ext>
            </a:extLst>
          </p:cNvPr>
          <p:cNvPicPr>
            <a:picLocks noChangeAspect="1"/>
          </p:cNvPicPr>
          <p:nvPr/>
        </p:nvPicPr>
        <p:blipFill>
          <a:blip r:embed="rId3"/>
          <a:stretch>
            <a:fillRect/>
          </a:stretch>
        </p:blipFill>
        <p:spPr>
          <a:xfrm>
            <a:off x="3039534" y="1236133"/>
            <a:ext cx="2480733" cy="2480733"/>
          </a:xfrm>
          <a:prstGeom prst="rect">
            <a:avLst/>
          </a:prstGeom>
        </p:spPr>
      </p:pic>
      <p:pic>
        <p:nvPicPr>
          <p:cNvPr id="9" name="Imagen 8">
            <a:extLst>
              <a:ext uri="{FF2B5EF4-FFF2-40B4-BE49-F238E27FC236}">
                <a16:creationId xmlns:a16="http://schemas.microsoft.com/office/drawing/2014/main" id="{45C0AF15-76AD-12AB-C639-518EA5E41BF2}"/>
              </a:ext>
            </a:extLst>
          </p:cNvPr>
          <p:cNvPicPr>
            <a:picLocks noChangeAspect="1"/>
          </p:cNvPicPr>
          <p:nvPr/>
        </p:nvPicPr>
        <p:blipFill>
          <a:blip r:embed="rId4"/>
          <a:stretch>
            <a:fillRect/>
          </a:stretch>
        </p:blipFill>
        <p:spPr>
          <a:xfrm>
            <a:off x="6096000" y="1524000"/>
            <a:ext cx="1908721" cy="1908721"/>
          </a:xfrm>
          <a:prstGeom prst="rect">
            <a:avLst/>
          </a:prstGeom>
        </p:spPr>
      </p:pic>
      <p:pic>
        <p:nvPicPr>
          <p:cNvPr id="11" name="Imagen 10">
            <a:extLst>
              <a:ext uri="{FF2B5EF4-FFF2-40B4-BE49-F238E27FC236}">
                <a16:creationId xmlns:a16="http://schemas.microsoft.com/office/drawing/2014/main" id="{1D0E7D35-5DB5-1030-DBD2-EA6D964FF705}"/>
              </a:ext>
            </a:extLst>
          </p:cNvPr>
          <p:cNvPicPr>
            <a:picLocks noChangeAspect="1"/>
          </p:cNvPicPr>
          <p:nvPr/>
        </p:nvPicPr>
        <p:blipFill>
          <a:blip r:embed="rId5"/>
          <a:stretch>
            <a:fillRect/>
          </a:stretch>
        </p:blipFill>
        <p:spPr>
          <a:xfrm>
            <a:off x="2085173" y="3810000"/>
            <a:ext cx="1908721" cy="1908721"/>
          </a:xfrm>
          <a:prstGeom prst="rect">
            <a:avLst/>
          </a:prstGeom>
        </p:spPr>
      </p:pic>
      <p:pic>
        <p:nvPicPr>
          <p:cNvPr id="13" name="Imagen 12">
            <a:extLst>
              <a:ext uri="{FF2B5EF4-FFF2-40B4-BE49-F238E27FC236}">
                <a16:creationId xmlns:a16="http://schemas.microsoft.com/office/drawing/2014/main" id="{D0154F9E-E478-E4D6-72A9-CBD9E0AD3012}"/>
              </a:ext>
            </a:extLst>
          </p:cNvPr>
          <p:cNvPicPr>
            <a:picLocks noChangeAspect="1"/>
          </p:cNvPicPr>
          <p:nvPr/>
        </p:nvPicPr>
        <p:blipFill>
          <a:blip r:embed="rId6"/>
          <a:stretch>
            <a:fillRect/>
          </a:stretch>
        </p:blipFill>
        <p:spPr>
          <a:xfrm>
            <a:off x="5069626" y="3600606"/>
            <a:ext cx="2327508" cy="2327508"/>
          </a:xfrm>
          <a:prstGeom prst="rect">
            <a:avLst/>
          </a:prstGeom>
        </p:spPr>
      </p:pic>
      <p:pic>
        <p:nvPicPr>
          <p:cNvPr id="12290" name="Picture 2">
            <a:extLst>
              <a:ext uri="{FF2B5EF4-FFF2-40B4-BE49-F238E27FC236}">
                <a16:creationId xmlns:a16="http://schemas.microsoft.com/office/drawing/2014/main" id="{1CC8929E-B4D8-B967-5B16-17167B7389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78533" y="5718721"/>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556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a:extLst>
              <a:ext uri="{FF2B5EF4-FFF2-40B4-BE49-F238E27FC236}">
                <a16:creationId xmlns:a16="http://schemas.microsoft.com/office/drawing/2014/main" id="{B9958540-E0FE-1775-ECBE-2AA6D3D1D9F2}"/>
              </a:ext>
            </a:extLst>
          </p:cNvPr>
          <p:cNvPicPr>
            <a:picLocks noGrp="1" noChangeAspect="1"/>
          </p:cNvPicPr>
          <p:nvPr>
            <p:ph idx="1"/>
          </p:nvPr>
        </p:nvPicPr>
        <p:blipFill>
          <a:blip r:embed="rId2"/>
          <a:stretch>
            <a:fillRect/>
          </a:stretch>
        </p:blipFill>
        <p:spPr>
          <a:xfrm>
            <a:off x="467347" y="1487370"/>
            <a:ext cx="4925641" cy="3694230"/>
          </a:xfrm>
        </p:spPr>
      </p:pic>
      <p:sp>
        <p:nvSpPr>
          <p:cNvPr id="4" name="Título 3">
            <a:extLst>
              <a:ext uri="{FF2B5EF4-FFF2-40B4-BE49-F238E27FC236}">
                <a16:creationId xmlns:a16="http://schemas.microsoft.com/office/drawing/2014/main" id="{BEAA519E-0022-FAE7-40BB-78DE86CECC90}"/>
              </a:ext>
            </a:extLst>
          </p:cNvPr>
          <p:cNvSpPr>
            <a:spLocks noGrp="1"/>
          </p:cNvSpPr>
          <p:nvPr>
            <p:ph type="title"/>
          </p:nvPr>
        </p:nvSpPr>
        <p:spPr>
          <a:xfrm>
            <a:off x="596651" y="514924"/>
            <a:ext cx="7158816" cy="652435"/>
          </a:xfrm>
        </p:spPr>
        <p:txBody>
          <a:bodyPr>
            <a:normAutofit fontScale="90000"/>
          </a:bodyPr>
          <a:lstStyle/>
          <a:p>
            <a:r>
              <a:rPr lang="es-ES" sz="3600" dirty="0"/>
              <a:t>Estimación de recursos y planificación</a:t>
            </a:r>
          </a:p>
        </p:txBody>
      </p:sp>
      <p:sp>
        <p:nvSpPr>
          <p:cNvPr id="6" name="Marcador de texto 5">
            <a:extLst>
              <a:ext uri="{FF2B5EF4-FFF2-40B4-BE49-F238E27FC236}">
                <a16:creationId xmlns:a16="http://schemas.microsoft.com/office/drawing/2014/main" id="{B659CA09-E3F6-7F43-BD2C-CF9A9B2472A2}"/>
              </a:ext>
            </a:extLst>
          </p:cNvPr>
          <p:cNvSpPr>
            <a:spLocks noGrp="1"/>
          </p:cNvSpPr>
          <p:nvPr>
            <p:ph type="body" sz="half" idx="2"/>
          </p:nvPr>
        </p:nvSpPr>
        <p:spPr>
          <a:xfrm>
            <a:off x="1002903" y="1487370"/>
            <a:ext cx="3854528" cy="2584449"/>
          </a:xfrm>
        </p:spPr>
        <p:txBody>
          <a:bodyPr>
            <a:normAutofit/>
          </a:bodyPr>
          <a:lstStyle/>
          <a:p>
            <a:r>
              <a:rPr lang="es-ES" sz="2400" dirty="0">
                <a:solidFill>
                  <a:schemeClr val="accent2">
                    <a:lumMod val="75000"/>
                  </a:schemeClr>
                </a:solidFill>
              </a:rPr>
              <a:t>Planificación estimada</a:t>
            </a:r>
          </a:p>
        </p:txBody>
      </p:sp>
      <p:pic>
        <p:nvPicPr>
          <p:cNvPr id="10" name="Imagen 9">
            <a:extLst>
              <a:ext uri="{FF2B5EF4-FFF2-40B4-BE49-F238E27FC236}">
                <a16:creationId xmlns:a16="http://schemas.microsoft.com/office/drawing/2014/main" id="{9CC4E738-F2F7-2E99-8759-56C1F1DCFF56}"/>
              </a:ext>
            </a:extLst>
          </p:cNvPr>
          <p:cNvPicPr>
            <a:picLocks noChangeAspect="1"/>
          </p:cNvPicPr>
          <p:nvPr/>
        </p:nvPicPr>
        <p:blipFill>
          <a:blip r:embed="rId3"/>
          <a:stretch>
            <a:fillRect/>
          </a:stretch>
        </p:blipFill>
        <p:spPr>
          <a:xfrm>
            <a:off x="5522292" y="2905584"/>
            <a:ext cx="4663108" cy="3497331"/>
          </a:xfrm>
          <a:prstGeom prst="rect">
            <a:avLst/>
          </a:prstGeom>
        </p:spPr>
      </p:pic>
      <p:sp>
        <p:nvSpPr>
          <p:cNvPr id="11" name="Marcador de texto 5">
            <a:extLst>
              <a:ext uri="{FF2B5EF4-FFF2-40B4-BE49-F238E27FC236}">
                <a16:creationId xmlns:a16="http://schemas.microsoft.com/office/drawing/2014/main" id="{534E08C4-0FB0-435A-0BEC-52FA81D97476}"/>
              </a:ext>
            </a:extLst>
          </p:cNvPr>
          <p:cNvSpPr txBox="1">
            <a:spLocks/>
          </p:cNvSpPr>
          <p:nvPr/>
        </p:nvSpPr>
        <p:spPr>
          <a:xfrm>
            <a:off x="5926582" y="2865778"/>
            <a:ext cx="3854528" cy="2584449"/>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1pPr>
            <a:lvl2pPr marL="457063"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2pPr>
            <a:lvl3pPr marL="914126" indent="0" algn="l" defTabSz="457200" rtl="0" eaLnBrk="1" latinLnBrk="0" hangingPunct="1">
              <a:spcBef>
                <a:spcPts val="1000"/>
              </a:spcBef>
              <a:spcAft>
                <a:spcPts val="0"/>
              </a:spcAft>
              <a:buClr>
                <a:schemeClr val="accent1"/>
              </a:buClr>
              <a:buSzPct val="80000"/>
              <a:buFont typeface="Wingdings 3" charset="2"/>
              <a:buNone/>
              <a:defRPr sz="1200" kern="1200">
                <a:solidFill>
                  <a:schemeClr val="tx1">
                    <a:lumMod val="75000"/>
                    <a:lumOff val="25000"/>
                  </a:schemeClr>
                </a:solidFill>
                <a:latin typeface="+mn-lt"/>
                <a:ea typeface="+mn-ea"/>
                <a:cs typeface="+mn-cs"/>
              </a:defRPr>
            </a:lvl3pPr>
            <a:lvl4pPr marL="1371189"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4pPr>
            <a:lvl5pPr marL="1828251"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5pPr>
            <a:lvl6pPr marL="2285314"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6pPr>
            <a:lvl7pPr marL="2742377"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7pPr>
            <a:lvl8pPr marL="3199440"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8pPr>
            <a:lvl9pPr marL="3656503"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9pPr>
          </a:lstStyle>
          <a:p>
            <a:r>
              <a:rPr lang="es-ES" sz="2400" dirty="0">
                <a:solidFill>
                  <a:schemeClr val="accent2">
                    <a:lumMod val="75000"/>
                  </a:schemeClr>
                </a:solidFill>
              </a:rPr>
              <a:t>Planificación real</a:t>
            </a:r>
          </a:p>
        </p:txBody>
      </p:sp>
      <p:pic>
        <p:nvPicPr>
          <p:cNvPr id="11266" name="Picture 2">
            <a:extLst>
              <a:ext uri="{FF2B5EF4-FFF2-40B4-BE49-F238E27FC236}">
                <a16:creationId xmlns:a16="http://schemas.microsoft.com/office/drawing/2014/main" id="{D0365BF5-8704-CB7E-F62A-8CF9FBFC42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000" y="5679015"/>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159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6E2A7C-7949-6742-4CE5-71D1BB144301}"/>
              </a:ext>
            </a:extLst>
          </p:cNvPr>
          <p:cNvSpPr>
            <a:spLocks noGrp="1"/>
          </p:cNvSpPr>
          <p:nvPr>
            <p:ph type="title"/>
          </p:nvPr>
        </p:nvSpPr>
        <p:spPr>
          <a:xfrm>
            <a:off x="448733" y="213111"/>
            <a:ext cx="4488967" cy="603626"/>
          </a:xfrm>
        </p:spPr>
        <p:txBody>
          <a:bodyPr>
            <a:normAutofit fontScale="90000"/>
          </a:bodyPr>
          <a:lstStyle/>
          <a:p>
            <a:r>
              <a:rPr lang="es-ES" sz="3600" dirty="0"/>
              <a:t>Análisis del proyecto</a:t>
            </a:r>
          </a:p>
        </p:txBody>
      </p:sp>
      <p:sp>
        <p:nvSpPr>
          <p:cNvPr id="5" name="Marcador de contenido 4">
            <a:extLst>
              <a:ext uri="{FF2B5EF4-FFF2-40B4-BE49-F238E27FC236}">
                <a16:creationId xmlns:a16="http://schemas.microsoft.com/office/drawing/2014/main" id="{F9C6007C-0794-B5DA-FDD3-E96CB10006B8}"/>
              </a:ext>
            </a:extLst>
          </p:cNvPr>
          <p:cNvSpPr>
            <a:spLocks noGrp="1"/>
          </p:cNvSpPr>
          <p:nvPr>
            <p:ph idx="1"/>
          </p:nvPr>
        </p:nvSpPr>
        <p:spPr>
          <a:xfrm>
            <a:off x="5307792" y="1105456"/>
            <a:ext cx="4696805" cy="5526437"/>
          </a:xfrm>
        </p:spPr>
        <p:txBody>
          <a:bodyPr>
            <a:normAutofit/>
          </a:bodyPr>
          <a:lstStyle/>
          <a:p>
            <a:r>
              <a:rPr lang="es-ES" sz="2800" dirty="0">
                <a:solidFill>
                  <a:schemeClr val="accent2">
                    <a:lumMod val="75000"/>
                  </a:schemeClr>
                </a:solidFill>
              </a:rPr>
              <a:t>Requisitos No Funcionales</a:t>
            </a:r>
          </a:p>
          <a:p>
            <a:r>
              <a:rPr lang="es-ES" sz="2600" dirty="0"/>
              <a:t>La aplicación debe mostrar mensajes de error cuando no se este utilizando correctamente. </a:t>
            </a:r>
          </a:p>
          <a:p>
            <a:r>
              <a:rPr lang="es-ES" sz="2400" dirty="0"/>
              <a:t>Debe ser fácil de usar y comprender</a:t>
            </a:r>
          </a:p>
          <a:p>
            <a:r>
              <a:rPr lang="es-ES" sz="2400" dirty="0"/>
              <a:t>Estará desarrollada íntegramente en Kotlin</a:t>
            </a:r>
          </a:p>
          <a:p>
            <a:r>
              <a:rPr lang="es-ES" sz="2400" dirty="0"/>
              <a:t>La aplicación debe ser escalable</a:t>
            </a:r>
          </a:p>
          <a:p>
            <a:endParaRPr lang="es-ES" sz="2800" dirty="0"/>
          </a:p>
          <a:p>
            <a:endParaRPr lang="es-ES" sz="2600" dirty="0"/>
          </a:p>
          <a:p>
            <a:endParaRPr lang="es-ES" sz="2800" dirty="0">
              <a:solidFill>
                <a:schemeClr val="accent2">
                  <a:lumMod val="75000"/>
                </a:schemeClr>
              </a:solidFill>
            </a:endParaRPr>
          </a:p>
        </p:txBody>
      </p:sp>
      <p:sp>
        <p:nvSpPr>
          <p:cNvPr id="9" name="Marcador de contenido 4">
            <a:extLst>
              <a:ext uri="{FF2B5EF4-FFF2-40B4-BE49-F238E27FC236}">
                <a16:creationId xmlns:a16="http://schemas.microsoft.com/office/drawing/2014/main" id="{E9737BFD-2A14-6A6F-9A18-CCF6B2408BF6}"/>
              </a:ext>
            </a:extLst>
          </p:cNvPr>
          <p:cNvSpPr txBox="1">
            <a:spLocks/>
          </p:cNvSpPr>
          <p:nvPr/>
        </p:nvSpPr>
        <p:spPr>
          <a:xfrm>
            <a:off x="424159" y="1118452"/>
            <a:ext cx="4513541" cy="55264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sz="2800" dirty="0">
                <a:solidFill>
                  <a:schemeClr val="accent2">
                    <a:lumMod val="75000"/>
                  </a:schemeClr>
                </a:solidFill>
              </a:rPr>
              <a:t>Requisitos</a:t>
            </a:r>
            <a:r>
              <a:rPr lang="es-ES" sz="2400" dirty="0">
                <a:solidFill>
                  <a:schemeClr val="accent2">
                    <a:lumMod val="75000"/>
                  </a:schemeClr>
                </a:solidFill>
              </a:rPr>
              <a:t> </a:t>
            </a:r>
            <a:r>
              <a:rPr lang="es-ES" sz="2800" dirty="0">
                <a:solidFill>
                  <a:schemeClr val="accent2">
                    <a:lumMod val="75000"/>
                  </a:schemeClr>
                </a:solidFill>
              </a:rPr>
              <a:t>Funcionales</a:t>
            </a:r>
          </a:p>
          <a:p>
            <a:r>
              <a:rPr lang="es-ES" sz="2400" dirty="0">
                <a:solidFill>
                  <a:schemeClr val="tx1"/>
                </a:solidFill>
              </a:rPr>
              <a:t>Registro e inicio de sesión</a:t>
            </a:r>
          </a:p>
          <a:p>
            <a:r>
              <a:rPr lang="es-ES" sz="2400" dirty="0">
                <a:solidFill>
                  <a:schemeClr val="tx1"/>
                </a:solidFill>
              </a:rPr>
              <a:t>Crear y editar los ítems</a:t>
            </a:r>
          </a:p>
          <a:p>
            <a:r>
              <a:rPr lang="es-ES" sz="2400" dirty="0">
                <a:solidFill>
                  <a:schemeClr val="tx1"/>
                </a:solidFill>
              </a:rPr>
              <a:t>Marcar y desmarcar los ítems</a:t>
            </a:r>
          </a:p>
          <a:p>
            <a:r>
              <a:rPr lang="es-ES" sz="2400" dirty="0">
                <a:solidFill>
                  <a:schemeClr val="tx1"/>
                </a:solidFill>
              </a:rPr>
              <a:t>Acceder a las diferentes vistas de la aplicación</a:t>
            </a:r>
          </a:p>
        </p:txBody>
      </p:sp>
      <p:pic>
        <p:nvPicPr>
          <p:cNvPr id="10242" name="Picture 2">
            <a:extLst>
              <a:ext uri="{FF2B5EF4-FFF2-40B4-BE49-F238E27FC236}">
                <a16:creationId xmlns:a16="http://schemas.microsoft.com/office/drawing/2014/main" id="{908FBD69-0B2F-EBD0-7417-9D399335EF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4666" y="5683250"/>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561394"/>
      </p:ext>
    </p:extLst>
  </p:cSld>
  <p:clrMapOvr>
    <a:masterClrMapping/>
  </p:clrMapOvr>
</p:sld>
</file>

<file path=ppt/theme/theme1.xml><?xml version="1.0" encoding="utf-8"?>
<a:theme xmlns:a="http://schemas.openxmlformats.org/drawingml/2006/main" name="Faceta">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1278</TotalTime>
  <Words>1286</Words>
  <Application>Microsoft Office PowerPoint</Application>
  <PresentationFormat>Panorámica</PresentationFormat>
  <Paragraphs>123</Paragraphs>
  <Slides>22</Slides>
  <Notes>9</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Arial</vt:lpstr>
      <vt:lpstr>Calibri</vt:lpstr>
      <vt:lpstr>Trebuchet MS</vt:lpstr>
      <vt:lpstr>Wingdings 3</vt:lpstr>
      <vt:lpstr>Faceta</vt:lpstr>
      <vt:lpstr>Senderos Sierra Morena</vt:lpstr>
      <vt:lpstr>Índice</vt:lpstr>
      <vt:lpstr>Introducción</vt:lpstr>
      <vt:lpstr>Objetivos propuestos</vt:lpstr>
      <vt:lpstr>Metodología</vt:lpstr>
      <vt:lpstr>Ciclo de vida de la aplicación</vt:lpstr>
      <vt:lpstr>Tecnologías y herramientas</vt:lpstr>
      <vt:lpstr>Estimación de recursos y planificación</vt:lpstr>
      <vt:lpstr>Análisis del proyecto</vt:lpstr>
      <vt:lpstr>Diagrama Entidad-Relación</vt:lpstr>
      <vt:lpstr>Diagrama Casos de Uso</vt:lpstr>
      <vt:lpstr>Diagrama de Clases</vt:lpstr>
      <vt:lpstr>Diseño del proyecto</vt:lpstr>
      <vt:lpstr>Organización archivos y carpetas</vt:lpstr>
      <vt:lpstr>Database</vt:lpstr>
      <vt:lpstr>Registro y Login</vt:lpstr>
      <vt:lpstr>Implementación RecyclerView</vt:lpstr>
      <vt:lpstr>Implementación Crear Sendero</vt:lpstr>
      <vt:lpstr>Ubicación</vt:lpstr>
      <vt:lpstr>Despliegue y pruebas</vt:lpstr>
      <vt:lpstr>Conclusiones</vt:lpstr>
      <vt:lpstr>Muchas gracias por la oportunidad de compartir con ustedes este trabajo, que ha sido el resultado de un arduo esfuerzo y dedicación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Senderos Sierra Morena</dc:title>
  <dc:creator>Eduardo Fernández Aznar</dc:creator>
  <cp:lastModifiedBy>Eduardo Fernández Aznar</cp:lastModifiedBy>
  <cp:revision>48</cp:revision>
  <dcterms:created xsi:type="dcterms:W3CDTF">2023-02-12T13:16:12Z</dcterms:created>
  <dcterms:modified xsi:type="dcterms:W3CDTF">2023-05-02T15:30:55Z</dcterms:modified>
</cp:coreProperties>
</file>